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626" r:id="rId3"/>
    <p:sldId id="614" r:id="rId4"/>
    <p:sldId id="615" r:id="rId5"/>
    <p:sldId id="616" r:id="rId6"/>
    <p:sldId id="622" r:id="rId7"/>
    <p:sldId id="625" r:id="rId8"/>
    <p:sldId id="621" r:id="rId9"/>
    <p:sldId id="619" r:id="rId10"/>
    <p:sldId id="613" r:id="rId11"/>
    <p:sldId id="617" r:id="rId12"/>
    <p:sldId id="329" r:id="rId13"/>
    <p:sldId id="623" r:id="rId14"/>
    <p:sldId id="541" r:id="rId15"/>
    <p:sldId id="542" r:id="rId16"/>
    <p:sldId id="624" r:id="rId17"/>
    <p:sldId id="506" r:id="rId18"/>
    <p:sldId id="540" r:id="rId19"/>
    <p:sldId id="627" r:id="rId20"/>
    <p:sldId id="604" r:id="rId21"/>
    <p:sldId id="519" r:id="rId22"/>
    <p:sldId id="520" r:id="rId23"/>
    <p:sldId id="525" r:id="rId24"/>
    <p:sldId id="330" r:id="rId25"/>
    <p:sldId id="333" r:id="rId26"/>
    <p:sldId id="628" r:id="rId27"/>
    <p:sldId id="531" r:id="rId28"/>
    <p:sldId id="433" r:id="rId29"/>
    <p:sldId id="629" r:id="rId30"/>
    <p:sldId id="609" r:id="rId31"/>
    <p:sldId id="435" r:id="rId32"/>
    <p:sldId id="436" r:id="rId33"/>
    <p:sldId id="437" r:id="rId34"/>
    <p:sldId id="438" r:id="rId35"/>
    <p:sldId id="533" r:id="rId36"/>
    <p:sldId id="526" r:id="rId37"/>
    <p:sldId id="439" r:id="rId38"/>
    <p:sldId id="536" r:id="rId39"/>
    <p:sldId id="446" r:id="rId40"/>
    <p:sldId id="447" r:id="rId41"/>
    <p:sldId id="518" r:id="rId42"/>
    <p:sldId id="448" r:id="rId43"/>
    <p:sldId id="449" r:id="rId44"/>
    <p:sldId id="450" r:id="rId45"/>
    <p:sldId id="451" r:id="rId46"/>
    <p:sldId id="452" r:id="rId47"/>
    <p:sldId id="453" r:id="rId48"/>
    <p:sldId id="454" r:id="rId49"/>
    <p:sldId id="537" r:id="rId50"/>
    <p:sldId id="605" r:id="rId51"/>
    <p:sldId id="487" r:id="rId52"/>
    <p:sldId id="455" r:id="rId53"/>
    <p:sldId id="456" r:id="rId54"/>
    <p:sldId id="457" r:id="rId55"/>
    <p:sldId id="459" r:id="rId56"/>
    <p:sldId id="458" r:id="rId57"/>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obuyck Patrick" initials="LP" lastIdx="1" clrIdx="0">
    <p:extLst>
      <p:ext uri="{19B8F6BF-5375-455C-9EA6-DF929625EA0E}">
        <p15:presenceInfo xmlns:p15="http://schemas.microsoft.com/office/powerpoint/2012/main" userId="S-1-5-21-2935066115-4120494562-2009044711-403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90" autoAdjust="0"/>
  </p:normalViewPr>
  <p:slideViewPr>
    <p:cSldViewPr>
      <p:cViewPr varScale="1">
        <p:scale>
          <a:sx n="73" d="100"/>
          <a:sy n="73" d="100"/>
        </p:scale>
        <p:origin x="1738"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85.svg"/><Relationship Id="rId1" Type="http://schemas.openxmlformats.org/officeDocument/2006/relationships/image" Target="../media/image44.png"/><Relationship Id="rId4" Type="http://schemas.openxmlformats.org/officeDocument/2006/relationships/image" Target="../media/image18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85.svg"/><Relationship Id="rId1" Type="http://schemas.openxmlformats.org/officeDocument/2006/relationships/image" Target="../media/image44.png"/><Relationship Id="rId4" Type="http://schemas.openxmlformats.org/officeDocument/2006/relationships/image" Target="../media/image18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2A23D6-1EE1-49A4-8C0F-638D40D8972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968083C0-3EB1-4E7F-82BC-ACADD663E5B4}">
      <dgm:prSet/>
      <dgm:spPr/>
      <dgm:t>
        <a:bodyPr/>
        <a:lstStyle/>
        <a:p>
          <a:r>
            <a:rPr lang="nl-BE"/>
            <a:t>Taalcentra in de hersenen</a:t>
          </a:r>
          <a:endParaRPr lang="en-US"/>
        </a:p>
      </dgm:t>
    </dgm:pt>
    <dgm:pt modelId="{AED3421B-0FCC-43AB-985A-9B13B8E96130}" type="parTrans" cxnId="{00C7655A-17BF-42D9-8F07-AF1F394872CF}">
      <dgm:prSet/>
      <dgm:spPr/>
      <dgm:t>
        <a:bodyPr/>
        <a:lstStyle/>
        <a:p>
          <a:endParaRPr lang="en-US"/>
        </a:p>
      </dgm:t>
    </dgm:pt>
    <dgm:pt modelId="{35AFF5F1-6254-4777-91C3-B938E331B324}" type="sibTrans" cxnId="{00C7655A-17BF-42D9-8F07-AF1F394872CF}">
      <dgm:prSet/>
      <dgm:spPr/>
      <dgm:t>
        <a:bodyPr/>
        <a:lstStyle/>
        <a:p>
          <a:endParaRPr lang="en-US"/>
        </a:p>
      </dgm:t>
    </dgm:pt>
    <dgm:pt modelId="{7A48EF0B-BBD3-4AAA-9144-250B5B4E9275}">
      <dgm:prSet/>
      <dgm:spPr/>
      <dgm:t>
        <a:bodyPr/>
        <a:lstStyle/>
        <a:p>
          <a:r>
            <a:rPr lang="nl-BE"/>
            <a:t>Welke taal we leren is cultureel bepaald</a:t>
          </a:r>
          <a:endParaRPr lang="en-US"/>
        </a:p>
      </dgm:t>
    </dgm:pt>
    <dgm:pt modelId="{7F6916F8-9286-41A3-9B6B-662983EC447F}" type="parTrans" cxnId="{7C9B1E04-30E3-4370-8107-C5B17E62398B}">
      <dgm:prSet/>
      <dgm:spPr/>
      <dgm:t>
        <a:bodyPr/>
        <a:lstStyle/>
        <a:p>
          <a:endParaRPr lang="en-US"/>
        </a:p>
      </dgm:t>
    </dgm:pt>
    <dgm:pt modelId="{ADC94B4D-06C3-418F-8667-689228C44DAE}" type="sibTrans" cxnId="{7C9B1E04-30E3-4370-8107-C5B17E62398B}">
      <dgm:prSet/>
      <dgm:spPr/>
      <dgm:t>
        <a:bodyPr/>
        <a:lstStyle/>
        <a:p>
          <a:endParaRPr lang="en-US"/>
        </a:p>
      </dgm:t>
    </dgm:pt>
    <dgm:pt modelId="{2F447BDC-ECD9-4727-97AB-B96E1B20A121}" type="pres">
      <dgm:prSet presAssocID="{2D2A23D6-1EE1-49A4-8C0F-638D40D8972D}" presName="root" presStyleCnt="0">
        <dgm:presLayoutVars>
          <dgm:dir/>
          <dgm:resizeHandles val="exact"/>
        </dgm:presLayoutVars>
      </dgm:prSet>
      <dgm:spPr/>
      <dgm:t>
        <a:bodyPr/>
        <a:lstStyle/>
        <a:p>
          <a:endParaRPr lang="nl-NL"/>
        </a:p>
      </dgm:t>
    </dgm:pt>
    <dgm:pt modelId="{4AE7474B-AA31-4DD0-926C-1E40AF1E72D1}" type="pres">
      <dgm:prSet presAssocID="{968083C0-3EB1-4E7F-82BC-ACADD663E5B4}" presName="compNode" presStyleCnt="0"/>
      <dgm:spPr/>
    </dgm:pt>
    <dgm:pt modelId="{108C33A7-2AFC-4B01-B69C-35843EE48F68}" type="pres">
      <dgm:prSet presAssocID="{968083C0-3EB1-4E7F-82BC-ACADD663E5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6AB0DE91-6CD1-4DCE-BFF3-F079833412CB}" type="pres">
      <dgm:prSet presAssocID="{968083C0-3EB1-4E7F-82BC-ACADD663E5B4}" presName="spaceRect" presStyleCnt="0"/>
      <dgm:spPr/>
    </dgm:pt>
    <dgm:pt modelId="{954D22FE-9B44-4CD1-9185-F27B2A86EB92}" type="pres">
      <dgm:prSet presAssocID="{968083C0-3EB1-4E7F-82BC-ACADD663E5B4}" presName="textRect" presStyleLbl="revTx" presStyleIdx="0" presStyleCnt="2">
        <dgm:presLayoutVars>
          <dgm:chMax val="1"/>
          <dgm:chPref val="1"/>
        </dgm:presLayoutVars>
      </dgm:prSet>
      <dgm:spPr/>
      <dgm:t>
        <a:bodyPr/>
        <a:lstStyle/>
        <a:p>
          <a:endParaRPr lang="nl-NL"/>
        </a:p>
      </dgm:t>
    </dgm:pt>
    <dgm:pt modelId="{AAFFCB34-0837-4278-BF41-CCBB28A221B0}" type="pres">
      <dgm:prSet presAssocID="{35AFF5F1-6254-4777-91C3-B938E331B324}" presName="sibTrans" presStyleCnt="0"/>
      <dgm:spPr/>
    </dgm:pt>
    <dgm:pt modelId="{B82A2262-1DD9-4FD9-956E-5B007B25DDD0}" type="pres">
      <dgm:prSet presAssocID="{7A48EF0B-BBD3-4AAA-9144-250B5B4E9275}" presName="compNode" presStyleCnt="0"/>
      <dgm:spPr/>
    </dgm:pt>
    <dgm:pt modelId="{23078929-C087-4E01-AB50-7A7DEC41F06B}" type="pres">
      <dgm:prSet presAssocID="{7A48EF0B-BBD3-4AAA-9144-250B5B4E92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A180828A-0A68-4FC0-9B24-BDD6E409DE92}" type="pres">
      <dgm:prSet presAssocID="{7A48EF0B-BBD3-4AAA-9144-250B5B4E9275}" presName="spaceRect" presStyleCnt="0"/>
      <dgm:spPr/>
    </dgm:pt>
    <dgm:pt modelId="{C38E53BE-4079-4CDA-BE7C-6616F3C727CF}" type="pres">
      <dgm:prSet presAssocID="{7A48EF0B-BBD3-4AAA-9144-250B5B4E9275}" presName="textRect" presStyleLbl="revTx" presStyleIdx="1" presStyleCnt="2">
        <dgm:presLayoutVars>
          <dgm:chMax val="1"/>
          <dgm:chPref val="1"/>
        </dgm:presLayoutVars>
      </dgm:prSet>
      <dgm:spPr/>
      <dgm:t>
        <a:bodyPr/>
        <a:lstStyle/>
        <a:p>
          <a:endParaRPr lang="nl-NL"/>
        </a:p>
      </dgm:t>
    </dgm:pt>
  </dgm:ptLst>
  <dgm:cxnLst>
    <dgm:cxn modelId="{7585AA02-F325-4F88-B5B4-6E63496706B4}" type="presOf" srcId="{7A48EF0B-BBD3-4AAA-9144-250B5B4E9275}" destId="{C38E53BE-4079-4CDA-BE7C-6616F3C727CF}" srcOrd="0" destOrd="0" presId="urn:microsoft.com/office/officeart/2018/2/layout/IconLabelList"/>
    <dgm:cxn modelId="{7C9B1E04-30E3-4370-8107-C5B17E62398B}" srcId="{2D2A23D6-1EE1-49A4-8C0F-638D40D8972D}" destId="{7A48EF0B-BBD3-4AAA-9144-250B5B4E9275}" srcOrd="1" destOrd="0" parTransId="{7F6916F8-9286-41A3-9B6B-662983EC447F}" sibTransId="{ADC94B4D-06C3-418F-8667-689228C44DAE}"/>
    <dgm:cxn modelId="{00C7655A-17BF-42D9-8F07-AF1F394872CF}" srcId="{2D2A23D6-1EE1-49A4-8C0F-638D40D8972D}" destId="{968083C0-3EB1-4E7F-82BC-ACADD663E5B4}" srcOrd="0" destOrd="0" parTransId="{AED3421B-0FCC-43AB-985A-9B13B8E96130}" sibTransId="{35AFF5F1-6254-4777-91C3-B938E331B324}"/>
    <dgm:cxn modelId="{30170C8B-0078-4EF9-8C95-260BED3B1543}" type="presOf" srcId="{2D2A23D6-1EE1-49A4-8C0F-638D40D8972D}" destId="{2F447BDC-ECD9-4727-97AB-B96E1B20A121}" srcOrd="0" destOrd="0" presId="urn:microsoft.com/office/officeart/2018/2/layout/IconLabelList"/>
    <dgm:cxn modelId="{16D8ED43-DEF4-4FA5-A4E2-608D58B63A00}" type="presOf" srcId="{968083C0-3EB1-4E7F-82BC-ACADD663E5B4}" destId="{954D22FE-9B44-4CD1-9185-F27B2A86EB92}" srcOrd="0" destOrd="0" presId="urn:microsoft.com/office/officeart/2018/2/layout/IconLabelList"/>
    <dgm:cxn modelId="{B64E3C40-5CF3-42DD-9639-6EC65020985F}" type="presParOf" srcId="{2F447BDC-ECD9-4727-97AB-B96E1B20A121}" destId="{4AE7474B-AA31-4DD0-926C-1E40AF1E72D1}" srcOrd="0" destOrd="0" presId="urn:microsoft.com/office/officeart/2018/2/layout/IconLabelList"/>
    <dgm:cxn modelId="{80066D1D-71FA-4B08-A94C-CD460ACD725E}" type="presParOf" srcId="{4AE7474B-AA31-4DD0-926C-1E40AF1E72D1}" destId="{108C33A7-2AFC-4B01-B69C-35843EE48F68}" srcOrd="0" destOrd="0" presId="urn:microsoft.com/office/officeart/2018/2/layout/IconLabelList"/>
    <dgm:cxn modelId="{49A52695-4CCA-4C65-BC0D-FAFE2DF2F586}" type="presParOf" srcId="{4AE7474B-AA31-4DD0-926C-1E40AF1E72D1}" destId="{6AB0DE91-6CD1-4DCE-BFF3-F079833412CB}" srcOrd="1" destOrd="0" presId="urn:microsoft.com/office/officeart/2018/2/layout/IconLabelList"/>
    <dgm:cxn modelId="{13318C09-B992-42CD-818E-B461CF5D6D04}" type="presParOf" srcId="{4AE7474B-AA31-4DD0-926C-1E40AF1E72D1}" destId="{954D22FE-9B44-4CD1-9185-F27B2A86EB92}" srcOrd="2" destOrd="0" presId="urn:microsoft.com/office/officeart/2018/2/layout/IconLabelList"/>
    <dgm:cxn modelId="{8E916D10-A7E6-4C3B-9744-0171791F7D8E}" type="presParOf" srcId="{2F447BDC-ECD9-4727-97AB-B96E1B20A121}" destId="{AAFFCB34-0837-4278-BF41-CCBB28A221B0}" srcOrd="1" destOrd="0" presId="urn:microsoft.com/office/officeart/2018/2/layout/IconLabelList"/>
    <dgm:cxn modelId="{FCB1F453-330F-48E8-890C-A6E83B2935A7}" type="presParOf" srcId="{2F447BDC-ECD9-4727-97AB-B96E1B20A121}" destId="{B82A2262-1DD9-4FD9-956E-5B007B25DDD0}" srcOrd="2" destOrd="0" presId="urn:microsoft.com/office/officeart/2018/2/layout/IconLabelList"/>
    <dgm:cxn modelId="{29E7990F-58B0-4C06-93A9-CA1807A4AFCA}" type="presParOf" srcId="{B82A2262-1DD9-4FD9-956E-5B007B25DDD0}" destId="{23078929-C087-4E01-AB50-7A7DEC41F06B}" srcOrd="0" destOrd="0" presId="urn:microsoft.com/office/officeart/2018/2/layout/IconLabelList"/>
    <dgm:cxn modelId="{4DDB64C3-EAB3-4A9F-8AEB-2B35FACF7277}" type="presParOf" srcId="{B82A2262-1DD9-4FD9-956E-5B007B25DDD0}" destId="{A180828A-0A68-4FC0-9B24-BDD6E409DE92}" srcOrd="1" destOrd="0" presId="urn:microsoft.com/office/officeart/2018/2/layout/IconLabelList"/>
    <dgm:cxn modelId="{B1CE7A16-79D8-4030-A943-49C549E4F220}" type="presParOf" srcId="{B82A2262-1DD9-4FD9-956E-5B007B25DDD0}" destId="{C38E53BE-4079-4CDA-BE7C-6616F3C727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C33A7-2AFC-4B01-B69C-35843EE48F68}">
      <dsp:nvSpPr>
        <dsp:cNvPr id="0" name=""/>
        <dsp:cNvSpPr/>
      </dsp:nvSpPr>
      <dsp:spPr>
        <a:xfrm>
          <a:off x="1052690" y="841797"/>
          <a:ext cx="1695937" cy="1695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4D22FE-9B44-4CD1-9185-F27B2A86EB92}">
      <dsp:nvSpPr>
        <dsp:cNvPr id="0" name=""/>
        <dsp:cNvSpPr/>
      </dsp:nvSpPr>
      <dsp:spPr>
        <a:xfrm>
          <a:off x="16284" y="2964165"/>
          <a:ext cx="37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90000"/>
            </a:lnSpc>
            <a:spcBef>
              <a:spcPct val="0"/>
            </a:spcBef>
            <a:spcAft>
              <a:spcPct val="35000"/>
            </a:spcAft>
          </a:pPr>
          <a:r>
            <a:rPr lang="nl-BE" sz="2500" kern="1200"/>
            <a:t>Taalcentra in de hersenen</a:t>
          </a:r>
          <a:endParaRPr lang="en-US" sz="2500" kern="1200"/>
        </a:p>
      </dsp:txBody>
      <dsp:txXfrm>
        <a:off x="16284" y="2964165"/>
        <a:ext cx="3768750" cy="720000"/>
      </dsp:txXfrm>
    </dsp:sp>
    <dsp:sp modelId="{23078929-C087-4E01-AB50-7A7DEC41F06B}">
      <dsp:nvSpPr>
        <dsp:cNvPr id="0" name=""/>
        <dsp:cNvSpPr/>
      </dsp:nvSpPr>
      <dsp:spPr>
        <a:xfrm>
          <a:off x="5480971" y="841797"/>
          <a:ext cx="1695937" cy="1695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8E53BE-4079-4CDA-BE7C-6616F3C727CF}">
      <dsp:nvSpPr>
        <dsp:cNvPr id="0" name=""/>
        <dsp:cNvSpPr/>
      </dsp:nvSpPr>
      <dsp:spPr>
        <a:xfrm>
          <a:off x="4444565" y="2964165"/>
          <a:ext cx="37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90000"/>
            </a:lnSpc>
            <a:spcBef>
              <a:spcPct val="0"/>
            </a:spcBef>
            <a:spcAft>
              <a:spcPct val="35000"/>
            </a:spcAft>
          </a:pPr>
          <a:r>
            <a:rPr lang="nl-BE" sz="2500" kern="1200"/>
            <a:t>Welke taal we leren is cultureel bepaald</a:t>
          </a:r>
          <a:endParaRPr lang="en-US" sz="2500" kern="1200"/>
        </a:p>
      </dsp:txBody>
      <dsp:txXfrm>
        <a:off x="4444565" y="2964165"/>
        <a:ext cx="3768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560FB47-F972-4210-8508-A013F313814B}" type="datetimeFigureOut">
              <a:rPr lang="nl-BE" smtClean="0"/>
              <a:t>14/11/2023</a:t>
            </a:fld>
            <a:endParaRPr lang="nl-BE"/>
          </a:p>
        </p:txBody>
      </p:sp>
      <p:sp>
        <p:nvSpPr>
          <p:cNvPr id="4" name="Tijdelijke aanduiding voor voettekst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FD333CBB-6FBF-4A85-A894-2B878F3EEC69}" type="slidenum">
              <a:rPr lang="nl-BE" smtClean="0"/>
              <a:t>‹nr.›</a:t>
            </a:fld>
            <a:endParaRPr lang="nl-BE"/>
          </a:p>
        </p:txBody>
      </p:sp>
    </p:spTree>
    <p:extLst>
      <p:ext uri="{BB962C8B-B14F-4D97-AF65-F5344CB8AC3E}">
        <p14:creationId xmlns:p14="http://schemas.microsoft.com/office/powerpoint/2010/main" val="80413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D234325-7464-45B0-8EB3-6E295BAAC1BF}" type="datetimeFigureOut">
              <a:rPr lang="nl-BE" smtClean="0"/>
              <a:t>14/11/2023</a:t>
            </a:fld>
            <a:endParaRPr lang="nl-BE"/>
          </a:p>
        </p:txBody>
      </p:sp>
      <p:sp>
        <p:nvSpPr>
          <p:cNvPr id="4" name="Tijdelijke aanduiding voor dia-afbeelding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2D4FC8DB-66EC-4C33-B20B-BA369D60947A}" type="slidenum">
              <a:rPr lang="nl-BE" smtClean="0"/>
              <a:t>‹nr.›</a:t>
            </a:fld>
            <a:endParaRPr lang="nl-BE"/>
          </a:p>
        </p:txBody>
      </p:sp>
    </p:spTree>
    <p:extLst>
      <p:ext uri="{BB962C8B-B14F-4D97-AF65-F5344CB8AC3E}">
        <p14:creationId xmlns:p14="http://schemas.microsoft.com/office/powerpoint/2010/main" val="1497792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D4FC8DB-66EC-4C33-B20B-BA369D60947A}" type="slidenum">
              <a:rPr lang="nl-BE" smtClean="0"/>
              <a:t>1</a:t>
            </a:fld>
            <a:endParaRPr lang="nl-BE"/>
          </a:p>
        </p:txBody>
      </p:sp>
    </p:spTree>
    <p:extLst>
      <p:ext uri="{BB962C8B-B14F-4D97-AF65-F5344CB8AC3E}">
        <p14:creationId xmlns:p14="http://schemas.microsoft.com/office/powerpoint/2010/main" val="3433150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B4DD210-5D69-439B-AA1B-EAB5FE51770C}" type="slidenum">
              <a:rPr lang="en-US" smtClean="0"/>
              <a:pPr/>
              <a:t>47</a:t>
            </a:fld>
            <a:endParaRPr lang="en-US"/>
          </a:p>
        </p:txBody>
      </p:sp>
    </p:spTree>
    <p:extLst>
      <p:ext uri="{BB962C8B-B14F-4D97-AF65-F5344CB8AC3E}">
        <p14:creationId xmlns:p14="http://schemas.microsoft.com/office/powerpoint/2010/main" val="1325399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172F8EF5-91CC-40A8-8778-273C00E3692B}" type="slidenum">
              <a:rPr lang="nl-BE" smtClean="0"/>
              <a:t>48</a:t>
            </a:fld>
            <a:endParaRPr lang="nl-BE"/>
          </a:p>
        </p:txBody>
      </p:sp>
    </p:spTree>
    <p:extLst>
      <p:ext uri="{BB962C8B-B14F-4D97-AF65-F5344CB8AC3E}">
        <p14:creationId xmlns:p14="http://schemas.microsoft.com/office/powerpoint/2010/main" val="956032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D4FC8DB-66EC-4C33-B20B-BA369D60947A}" type="slidenum">
              <a:rPr lang="nl-BE" smtClean="0"/>
              <a:t>51</a:t>
            </a:fld>
            <a:endParaRPr lang="nl-BE"/>
          </a:p>
        </p:txBody>
      </p:sp>
    </p:spTree>
    <p:extLst>
      <p:ext uri="{BB962C8B-B14F-4D97-AF65-F5344CB8AC3E}">
        <p14:creationId xmlns:p14="http://schemas.microsoft.com/office/powerpoint/2010/main" val="2564673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172F8EF5-91CC-40A8-8778-273C00E3692B}" type="slidenum">
              <a:rPr lang="nl-BE" smtClean="0"/>
              <a:t>55</a:t>
            </a:fld>
            <a:endParaRPr lang="nl-BE"/>
          </a:p>
        </p:txBody>
      </p:sp>
    </p:spTree>
    <p:extLst>
      <p:ext uri="{BB962C8B-B14F-4D97-AF65-F5344CB8AC3E}">
        <p14:creationId xmlns:p14="http://schemas.microsoft.com/office/powerpoint/2010/main" val="4097974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D4FC8DB-66EC-4C33-B20B-BA369D60947A}" type="slidenum">
              <a:rPr lang="nl-BE" smtClean="0"/>
              <a:t>7</a:t>
            </a:fld>
            <a:endParaRPr lang="nl-BE"/>
          </a:p>
        </p:txBody>
      </p:sp>
    </p:spTree>
    <p:extLst>
      <p:ext uri="{BB962C8B-B14F-4D97-AF65-F5344CB8AC3E}">
        <p14:creationId xmlns:p14="http://schemas.microsoft.com/office/powerpoint/2010/main" val="2511642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https</a:t>
            </a:r>
            <a:r>
              <a:rPr lang="en-US" dirty="0"/>
              <a:t>://www.youtube.com/watch?v=9vuI34zyjqU  (</a:t>
            </a:r>
            <a:r>
              <a:rPr lang="en-US" dirty="0" err="1"/>
              <a:t>Tomasello</a:t>
            </a:r>
            <a:r>
              <a:rPr lang="en-US" dirty="0"/>
              <a:t> what makes us</a:t>
            </a:r>
            <a:r>
              <a:rPr lang="en-US" baseline="0" dirty="0"/>
              <a:t> human)</a:t>
            </a:r>
          </a:p>
          <a:p>
            <a:endParaRPr lang="nl-NL" baseline="0" dirty="0"/>
          </a:p>
          <a:p>
            <a:r>
              <a:rPr lang="en-US" dirty="0"/>
              <a:t>https://www.youtube.com/watch?v=Z-eU5xZW7cU  (experiments </a:t>
            </a:r>
            <a:r>
              <a:rPr lang="en-US" dirty="0" err="1"/>
              <a:t>Tomasello</a:t>
            </a:r>
            <a:r>
              <a:rPr lang="en-US" dirty="0"/>
              <a:t>)</a:t>
            </a:r>
          </a:p>
          <a:p>
            <a:endParaRPr lang="nl-NL" dirty="0"/>
          </a:p>
          <a:p>
            <a:r>
              <a:rPr lang="en-US" dirty="0"/>
              <a:t>https://www.youtube.com/watch?v=FRvVFW85IcU (born good?</a:t>
            </a:r>
            <a:r>
              <a:rPr lang="en-US" baseline="0" dirty="0"/>
              <a:t> Babies)</a:t>
            </a:r>
            <a:endParaRPr lang="en-US" dirty="0"/>
          </a:p>
        </p:txBody>
      </p:sp>
      <p:sp>
        <p:nvSpPr>
          <p:cNvPr id="4" name="Tijdelijke aanduiding voor dianummer 3"/>
          <p:cNvSpPr>
            <a:spLocks noGrp="1"/>
          </p:cNvSpPr>
          <p:nvPr>
            <p:ph type="sldNum" sz="quarter" idx="10"/>
          </p:nvPr>
        </p:nvSpPr>
        <p:spPr/>
        <p:txBody>
          <a:bodyPr/>
          <a:lstStyle/>
          <a:p>
            <a:fld id="{2D4FC8DB-66EC-4C33-B20B-BA369D60947A}" type="slidenum">
              <a:rPr lang="nl-BE" smtClean="0"/>
              <a:t>12</a:t>
            </a:fld>
            <a:endParaRPr lang="nl-BE"/>
          </a:p>
        </p:txBody>
      </p:sp>
    </p:spTree>
    <p:extLst>
      <p:ext uri="{BB962C8B-B14F-4D97-AF65-F5344CB8AC3E}">
        <p14:creationId xmlns:p14="http://schemas.microsoft.com/office/powerpoint/2010/main" val="3929205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D4FC8DB-66EC-4C33-B20B-BA369D60947A}" type="slidenum">
              <a:rPr lang="nl-BE" smtClean="0"/>
              <a:t>15</a:t>
            </a:fld>
            <a:endParaRPr lang="nl-BE"/>
          </a:p>
        </p:txBody>
      </p:sp>
    </p:spTree>
    <p:extLst>
      <p:ext uri="{BB962C8B-B14F-4D97-AF65-F5344CB8AC3E}">
        <p14:creationId xmlns:p14="http://schemas.microsoft.com/office/powerpoint/2010/main" val="3749404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D4FC8DB-66EC-4C33-B20B-BA369D60947A}" type="slidenum">
              <a:rPr lang="nl-BE" smtClean="0"/>
              <a:t>26</a:t>
            </a:fld>
            <a:endParaRPr lang="nl-BE"/>
          </a:p>
        </p:txBody>
      </p:sp>
    </p:spTree>
    <p:extLst>
      <p:ext uri="{BB962C8B-B14F-4D97-AF65-F5344CB8AC3E}">
        <p14:creationId xmlns:p14="http://schemas.microsoft.com/office/powerpoint/2010/main" val="3844351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2D4FC8DB-66EC-4C33-B20B-BA369D60947A}" type="slidenum">
              <a:rPr lang="nl-BE" smtClean="0"/>
              <a:t>28</a:t>
            </a:fld>
            <a:endParaRPr lang="nl-BE"/>
          </a:p>
        </p:txBody>
      </p:sp>
    </p:spTree>
    <p:extLst>
      <p:ext uri="{BB962C8B-B14F-4D97-AF65-F5344CB8AC3E}">
        <p14:creationId xmlns:p14="http://schemas.microsoft.com/office/powerpoint/2010/main" val="47752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Le</a:t>
            </a:r>
            <a:r>
              <a:rPr lang="nl-BE" baseline="0" dirty="0"/>
              <a:t> </a:t>
            </a:r>
            <a:r>
              <a:rPr lang="nl-BE" baseline="0" dirty="0" err="1"/>
              <a:t>tout</a:t>
            </a:r>
            <a:r>
              <a:rPr lang="nl-BE" baseline="0" dirty="0"/>
              <a:t> </a:t>
            </a:r>
            <a:r>
              <a:rPr lang="nl-BE" baseline="0" dirty="0" err="1"/>
              <a:t>nouveau</a:t>
            </a:r>
            <a:r>
              <a:rPr lang="nl-BE" baseline="0" dirty="0"/>
              <a:t> testament  https://www.pathe.nl/film/21319/le-tout-nouveau-testament</a:t>
            </a:r>
          </a:p>
          <a:p>
            <a:r>
              <a:rPr lang="nl-BE" dirty="0"/>
              <a:t>http://deredactie.be/cm/vrtnieuws/opinieblog/blog/JohanBraeckman/1.2486226</a:t>
            </a:r>
          </a:p>
        </p:txBody>
      </p:sp>
      <p:sp>
        <p:nvSpPr>
          <p:cNvPr id="4" name="Tijdelijke aanduiding voor dianummer 3"/>
          <p:cNvSpPr>
            <a:spLocks noGrp="1"/>
          </p:cNvSpPr>
          <p:nvPr>
            <p:ph type="sldNum" sz="quarter" idx="10"/>
          </p:nvPr>
        </p:nvSpPr>
        <p:spPr/>
        <p:txBody>
          <a:bodyPr/>
          <a:lstStyle/>
          <a:p>
            <a:fld id="{2D4FC8DB-66EC-4C33-B20B-BA369D60947A}" type="slidenum">
              <a:rPr lang="nl-BE" smtClean="0"/>
              <a:t>37</a:t>
            </a:fld>
            <a:endParaRPr lang="nl-BE"/>
          </a:p>
        </p:txBody>
      </p:sp>
    </p:spTree>
    <p:extLst>
      <p:ext uri="{BB962C8B-B14F-4D97-AF65-F5344CB8AC3E}">
        <p14:creationId xmlns:p14="http://schemas.microsoft.com/office/powerpoint/2010/main" val="2592831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172F8EF5-91CC-40A8-8778-273C00E3692B}" type="slidenum">
              <a:rPr lang="nl-BE" smtClean="0"/>
              <a:t>45</a:t>
            </a:fld>
            <a:endParaRPr lang="nl-BE"/>
          </a:p>
        </p:txBody>
      </p:sp>
    </p:spTree>
    <p:extLst>
      <p:ext uri="{BB962C8B-B14F-4D97-AF65-F5344CB8AC3E}">
        <p14:creationId xmlns:p14="http://schemas.microsoft.com/office/powerpoint/2010/main" val="302171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B4DD210-5D69-439B-AA1B-EAB5FE51770C}" type="slidenum">
              <a:rPr lang="en-US" smtClean="0"/>
              <a:pPr/>
              <a:t>46</a:t>
            </a:fld>
            <a:endParaRPr lang="en-US"/>
          </a:p>
        </p:txBody>
      </p:sp>
    </p:spTree>
    <p:extLst>
      <p:ext uri="{BB962C8B-B14F-4D97-AF65-F5344CB8AC3E}">
        <p14:creationId xmlns:p14="http://schemas.microsoft.com/office/powerpoint/2010/main" val="412977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endParaRPr lang="en-US"/>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11/14/2023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32125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11/14/2023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80775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endParaRPr lang="en-US"/>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11/14/2023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90059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11/14/2023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94888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11/14/2023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74765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11/14/2023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58521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p:cNvSpPr>
            <a:spLocks noGrp="1"/>
          </p:cNvSpPr>
          <p:nvPr>
            <p:ph type="dt" sz="half" idx="10"/>
          </p:nvPr>
        </p:nvSpPr>
        <p:spPr/>
        <p:txBody>
          <a:bodyPr/>
          <a:lstStyle/>
          <a:p>
            <a:fld id="{15960BEF-400B-41B9-A248-09F595357BA9}" type="datetimeFigureOut">
              <a:rPr lang="en-US" smtClean="0"/>
              <a:t>11/14/2023</a:t>
            </a:fld>
            <a:endParaRPr lang="en-US"/>
          </a:p>
        </p:txBody>
      </p:sp>
      <p:sp>
        <p:nvSpPr>
          <p:cNvPr id="8" name="Tijdelijke aanduiding voor voettekst 7"/>
          <p:cNvSpPr>
            <a:spLocks noGrp="1"/>
          </p:cNvSpPr>
          <p:nvPr>
            <p:ph type="ftr" sz="quarter" idx="11"/>
          </p:nvPr>
        </p:nvSpPr>
        <p:spPr/>
        <p:txBody>
          <a:bodyPr/>
          <a:lstStyle/>
          <a:p>
            <a:endParaRPr lang="en-US"/>
          </a:p>
        </p:txBody>
      </p:sp>
      <p:sp>
        <p:nvSpPr>
          <p:cNvPr id="9" name="Tijdelijke aanduiding voor dianummer 8"/>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945604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datum 2"/>
          <p:cNvSpPr>
            <a:spLocks noGrp="1"/>
          </p:cNvSpPr>
          <p:nvPr>
            <p:ph type="dt" sz="half" idx="10"/>
          </p:nvPr>
        </p:nvSpPr>
        <p:spPr/>
        <p:txBody>
          <a:bodyPr/>
          <a:lstStyle/>
          <a:p>
            <a:fld id="{15960BEF-400B-41B9-A248-09F595357BA9}" type="datetimeFigureOut">
              <a:rPr lang="en-US" smtClean="0"/>
              <a:t>11/14/2023</a:t>
            </a:fld>
            <a:endParaRPr lang="en-US"/>
          </a:p>
        </p:txBody>
      </p:sp>
      <p:sp>
        <p:nvSpPr>
          <p:cNvPr id="4" name="Tijdelijke aanduiding voor voettekst 3"/>
          <p:cNvSpPr>
            <a:spLocks noGrp="1"/>
          </p:cNvSpPr>
          <p:nvPr>
            <p:ph type="ftr" sz="quarter" idx="11"/>
          </p:nvPr>
        </p:nvSpPr>
        <p:spPr/>
        <p:txBody>
          <a:bodyPr/>
          <a:lstStyle/>
          <a:p>
            <a:endParaRPr lang="en-US"/>
          </a:p>
        </p:txBody>
      </p:sp>
      <p:sp>
        <p:nvSpPr>
          <p:cNvPr id="5" name="Tijdelijke aanduiding voor dianummer 4"/>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2913386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15960BEF-400B-41B9-A248-09F595357BA9}" type="datetimeFigureOut">
              <a:rPr lang="en-US" smtClean="0"/>
              <a:t>11/14/2023</a:t>
            </a:fld>
            <a:endParaRPr lang="en-US"/>
          </a:p>
        </p:txBody>
      </p:sp>
      <p:sp>
        <p:nvSpPr>
          <p:cNvPr id="3" name="Tijdelijke aanduiding voor voettekst 2"/>
          <p:cNvSpPr>
            <a:spLocks noGrp="1"/>
          </p:cNvSpPr>
          <p:nvPr>
            <p:ph type="ftr" sz="quarter" idx="11"/>
          </p:nvPr>
        </p:nvSpPr>
        <p:spPr/>
        <p:txBody>
          <a:bodyPr/>
          <a:lstStyle/>
          <a:p>
            <a:endParaRPr lang="en-US"/>
          </a:p>
        </p:txBody>
      </p:sp>
      <p:sp>
        <p:nvSpPr>
          <p:cNvPr id="4" name="Tijdelijke aanduiding voor dianummer 3"/>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619093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11/14/2023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2683594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11/14/2023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42412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endParaRPr lang="en-US"/>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60BEF-400B-41B9-A248-09F595357BA9}" type="datetimeFigureOut">
              <a:rPr lang="en-US" smtClean="0"/>
              <a:t>11/14/2023</a:t>
            </a:fld>
            <a:endParaRPr lang="en-US"/>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4F9E64-0558-4FD3-BF1F-289A60DEAD91}" type="slidenum">
              <a:rPr lang="en-US" smtClean="0"/>
              <a:t>‹nr.›</a:t>
            </a:fld>
            <a:endParaRPr lang="en-US"/>
          </a:p>
        </p:txBody>
      </p:sp>
    </p:spTree>
    <p:extLst>
      <p:ext uri="{BB962C8B-B14F-4D97-AF65-F5344CB8AC3E}">
        <p14:creationId xmlns:p14="http://schemas.microsoft.com/office/powerpoint/2010/main" val="2018131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www.youtube.com/watch?v=GcJxRqTs5nk" TargetMode="External"/><Relationship Id="rId4" Type="http://schemas.openxmlformats.org/officeDocument/2006/relationships/hyperlink" Target="https://www.youtube.com/watch?v=meiU6TxysC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8SOQduoLgRw" TargetMode="External"/><Relationship Id="rId2" Type="http://schemas.openxmlformats.org/officeDocument/2006/relationships/hyperlink" Target="https://www.youtube.com/watch?v=DXyoJ343nVU"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nature.com/articles/464490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youtube.com/watch?v=-EdqxIR_w8A"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bbc.co.uk/programmes/p02c7cs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jpe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33.pn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55576" y="1268760"/>
            <a:ext cx="7772400" cy="1470025"/>
          </a:xfrm>
        </p:spPr>
        <p:txBody>
          <a:bodyPr>
            <a:normAutofit fontScale="90000"/>
          </a:bodyPr>
          <a:lstStyle/>
          <a:p>
            <a:r>
              <a:rPr lang="en-US" sz="6000" dirty="0" err="1" smtClean="0"/>
              <a:t>Hoofdstuk</a:t>
            </a:r>
            <a:r>
              <a:rPr lang="en-US" sz="6000" dirty="0" smtClean="0"/>
              <a:t> 8</a:t>
            </a:r>
            <a:br>
              <a:rPr lang="en-US" sz="6000" dirty="0" smtClean="0"/>
            </a:br>
            <a:endParaRPr lang="en-US" dirty="0"/>
          </a:p>
        </p:txBody>
      </p:sp>
      <p:sp>
        <p:nvSpPr>
          <p:cNvPr id="3" name="Ondertitel 2"/>
          <p:cNvSpPr>
            <a:spLocks noGrp="1"/>
          </p:cNvSpPr>
          <p:nvPr>
            <p:ph type="subTitle" idx="1"/>
          </p:nvPr>
        </p:nvSpPr>
        <p:spPr>
          <a:xfrm>
            <a:off x="1331640" y="2738785"/>
            <a:ext cx="6400800" cy="3426519"/>
          </a:xfrm>
        </p:spPr>
        <p:txBody>
          <a:bodyPr>
            <a:normAutofit/>
          </a:bodyPr>
          <a:lstStyle/>
          <a:p>
            <a:r>
              <a:rPr lang="en-US" dirty="0" err="1" smtClean="0"/>
              <a:t>Nakomelingen</a:t>
            </a:r>
            <a:endParaRPr lang="en-US" dirty="0" smtClean="0"/>
          </a:p>
          <a:p>
            <a:endParaRPr lang="en-US" dirty="0" smtClean="0"/>
          </a:p>
          <a:p>
            <a:r>
              <a:rPr lang="en-US" dirty="0" err="1" smtClean="0"/>
              <a:t>Evolutionaire</a:t>
            </a:r>
            <a:r>
              <a:rPr lang="en-US" dirty="0" smtClean="0"/>
              <a:t> </a:t>
            </a:r>
            <a:r>
              <a:rPr lang="en-US" dirty="0" err="1"/>
              <a:t>oorsprong</a:t>
            </a:r>
            <a:r>
              <a:rPr lang="en-US" dirty="0"/>
              <a:t> van </a:t>
            </a:r>
            <a:r>
              <a:rPr lang="en-US" dirty="0" err="1"/>
              <a:t>moraal</a:t>
            </a:r>
            <a:r>
              <a:rPr lang="en-US" dirty="0"/>
              <a:t> </a:t>
            </a:r>
            <a:r>
              <a:rPr lang="en-US" dirty="0" err="1"/>
              <a:t>en</a:t>
            </a:r>
            <a:r>
              <a:rPr lang="en-US" dirty="0"/>
              <a:t> </a:t>
            </a:r>
            <a:r>
              <a:rPr lang="en-US" dirty="0" err="1"/>
              <a:t>religie</a:t>
            </a:r>
            <a:r>
              <a:rPr lang="en-US" dirty="0" smtClean="0"/>
              <a:t> </a:t>
            </a:r>
            <a:endParaRPr lang="nl-NL" dirty="0"/>
          </a:p>
        </p:txBody>
      </p:sp>
    </p:spTree>
    <p:extLst>
      <p:ext uri="{BB962C8B-B14F-4D97-AF65-F5344CB8AC3E}">
        <p14:creationId xmlns:p14="http://schemas.microsoft.com/office/powerpoint/2010/main" val="503318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171D-F816-4B6D-91CF-D2BD22D7A469}"/>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FC52454C-8249-49CD-B15A-5DF7B5B2DE6C}"/>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D83C6EE7-B7A0-4523-8C51-C37F760391ED}"/>
              </a:ext>
            </a:extLst>
          </p:cNvPr>
          <p:cNvPicPr>
            <a:picLocks noChangeAspect="1"/>
          </p:cNvPicPr>
          <p:nvPr/>
        </p:nvPicPr>
        <p:blipFill>
          <a:blip r:embed="rId2"/>
          <a:stretch>
            <a:fillRect/>
          </a:stretch>
        </p:blipFill>
        <p:spPr>
          <a:xfrm>
            <a:off x="4585072" y="0"/>
            <a:ext cx="4441371" cy="6858000"/>
          </a:xfrm>
          <a:prstGeom prst="rect">
            <a:avLst/>
          </a:prstGeom>
        </p:spPr>
      </p:pic>
      <p:pic>
        <p:nvPicPr>
          <p:cNvPr id="5" name="Picture 4">
            <a:extLst>
              <a:ext uri="{FF2B5EF4-FFF2-40B4-BE49-F238E27FC236}">
                <a16:creationId xmlns:a16="http://schemas.microsoft.com/office/drawing/2014/main" id="{ACD84D62-DFF0-4C5C-8579-7D146AC617B5}"/>
              </a:ext>
            </a:extLst>
          </p:cNvPr>
          <p:cNvPicPr>
            <a:picLocks noChangeAspect="1"/>
          </p:cNvPicPr>
          <p:nvPr/>
        </p:nvPicPr>
        <p:blipFill>
          <a:blip r:embed="rId3"/>
          <a:stretch>
            <a:fillRect/>
          </a:stretch>
        </p:blipFill>
        <p:spPr>
          <a:xfrm>
            <a:off x="-30584" y="0"/>
            <a:ext cx="4544458" cy="6858000"/>
          </a:xfrm>
          <a:prstGeom prst="rect">
            <a:avLst/>
          </a:prstGeom>
        </p:spPr>
      </p:pic>
    </p:spTree>
    <p:extLst>
      <p:ext uri="{BB962C8B-B14F-4D97-AF65-F5344CB8AC3E}">
        <p14:creationId xmlns:p14="http://schemas.microsoft.com/office/powerpoint/2010/main" val="3533171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Zelfzuchtige genen</a:t>
            </a:r>
            <a:endParaRPr lang="nl-BE" dirty="0"/>
          </a:p>
        </p:txBody>
      </p:sp>
      <p:sp>
        <p:nvSpPr>
          <p:cNvPr id="3" name="Tijdelijke aanduiding voor inhoud 2"/>
          <p:cNvSpPr>
            <a:spLocks noGrp="1"/>
          </p:cNvSpPr>
          <p:nvPr>
            <p:ph idx="1"/>
          </p:nvPr>
        </p:nvSpPr>
        <p:spPr/>
        <p:txBody>
          <a:bodyPr>
            <a:normAutofit/>
          </a:bodyPr>
          <a:lstStyle/>
          <a:p>
            <a:r>
              <a:rPr lang="nl-BE" dirty="0" err="1" smtClean="0"/>
              <a:t>Dawkins</a:t>
            </a:r>
            <a:r>
              <a:rPr lang="nl-BE" dirty="0" smtClean="0"/>
              <a:t>: Mensen kunnen als enigen op aarde rebelleren </a:t>
            </a:r>
            <a:r>
              <a:rPr lang="nl-BE" dirty="0"/>
              <a:t>tegen de tirannie van de zelfzuchtige </a:t>
            </a:r>
            <a:r>
              <a:rPr lang="nl-BE" dirty="0" smtClean="0"/>
              <a:t>genen.</a:t>
            </a:r>
          </a:p>
          <a:p>
            <a:endParaRPr lang="nl-BE" dirty="0"/>
          </a:p>
          <a:p>
            <a:r>
              <a:rPr lang="nl-BE" dirty="0" smtClean="0"/>
              <a:t>Vaak verkeerd geïnterpreteerd…</a:t>
            </a:r>
          </a:p>
          <a:p>
            <a:pPr lvl="1"/>
            <a:r>
              <a:rPr lang="nl-BE" dirty="0"/>
              <a:t>Zelfzuchtige genen kunnen er </a:t>
            </a:r>
            <a:r>
              <a:rPr lang="nl-BE" dirty="0" smtClean="0"/>
              <a:t>baat </a:t>
            </a:r>
            <a:r>
              <a:rPr lang="nl-BE" dirty="0"/>
              <a:t>bij hebben </a:t>
            </a:r>
            <a:r>
              <a:rPr lang="nl-BE" dirty="0" smtClean="0"/>
              <a:t>dat mensen </a:t>
            </a:r>
            <a:r>
              <a:rPr lang="nl-BE" dirty="0"/>
              <a:t>samenwerken en zich altruïstisch gedragen</a:t>
            </a:r>
          </a:p>
        </p:txBody>
      </p:sp>
    </p:spTree>
    <p:extLst>
      <p:ext uri="{BB962C8B-B14F-4D97-AF65-F5344CB8AC3E}">
        <p14:creationId xmlns:p14="http://schemas.microsoft.com/office/powerpoint/2010/main" val="2165769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p>
            <a:r>
              <a:rPr lang="nl-NL"/>
              <a:t>Evolutionaire oorsprong moraal</a:t>
            </a:r>
            <a:endParaRPr lang="en-US" dirty="0"/>
          </a:p>
        </p:txBody>
      </p:sp>
      <p:sp>
        <p:nvSpPr>
          <p:cNvPr id="3" name="Tijdelijke aanduiding voor inhoud 2"/>
          <p:cNvSpPr>
            <a:spLocks noGrp="1"/>
          </p:cNvSpPr>
          <p:nvPr>
            <p:ph idx="1"/>
          </p:nvPr>
        </p:nvSpPr>
        <p:spPr>
          <a:xfrm>
            <a:off x="457200" y="1417638"/>
            <a:ext cx="8229600" cy="5323730"/>
          </a:xfrm>
        </p:spPr>
        <p:txBody>
          <a:bodyPr>
            <a:normAutofit/>
          </a:bodyPr>
          <a:lstStyle/>
          <a:p>
            <a:r>
              <a:rPr lang="nl-NL" dirty="0"/>
              <a:t>Darwin </a:t>
            </a:r>
            <a:r>
              <a:rPr lang="nl-NL" i="1" dirty="0"/>
              <a:t>versus</a:t>
            </a:r>
            <a:r>
              <a:rPr lang="nl-NL" dirty="0"/>
              <a:t> Thomas Huxley</a:t>
            </a:r>
          </a:p>
          <a:p>
            <a:endParaRPr lang="nl-NL" dirty="0"/>
          </a:p>
          <a:p>
            <a:r>
              <a:rPr lang="nl-NL" dirty="0"/>
              <a:t>Universeel</a:t>
            </a:r>
          </a:p>
          <a:p>
            <a:pPr lvl="1"/>
            <a:r>
              <a:rPr lang="nl-NL" dirty="0"/>
              <a:t>Vatbaar voor normativiteit (schuld?)</a:t>
            </a:r>
          </a:p>
          <a:p>
            <a:pPr lvl="1"/>
            <a:r>
              <a:rPr lang="nl-NL" dirty="0"/>
              <a:t>Walging, afkeer van bloed ... </a:t>
            </a:r>
          </a:p>
          <a:p>
            <a:pPr lvl="1"/>
            <a:r>
              <a:rPr lang="nl-NL" dirty="0"/>
              <a:t>Woede en verontwaardiging</a:t>
            </a:r>
          </a:p>
          <a:p>
            <a:pPr lvl="1"/>
            <a:r>
              <a:rPr lang="nl-NL" dirty="0"/>
              <a:t>Sympathie</a:t>
            </a:r>
          </a:p>
          <a:p>
            <a:endParaRPr lang="nl-NL" dirty="0" smtClean="0"/>
          </a:p>
          <a:p>
            <a:endParaRPr lang="nl-NL" dirty="0"/>
          </a:p>
        </p:txBody>
      </p:sp>
      <p:pic>
        <p:nvPicPr>
          <p:cNvPr id="4" name="Picture 3">
            <a:extLst>
              <a:ext uri="{FF2B5EF4-FFF2-40B4-BE49-F238E27FC236}">
                <a16:creationId xmlns:a16="http://schemas.microsoft.com/office/drawing/2014/main" id="{3C361F19-6C56-45C2-89FA-E86673A151C6}"/>
              </a:ext>
            </a:extLst>
          </p:cNvPr>
          <p:cNvPicPr>
            <a:picLocks noChangeAspect="1"/>
          </p:cNvPicPr>
          <p:nvPr/>
        </p:nvPicPr>
        <p:blipFill>
          <a:blip r:embed="rId3"/>
          <a:stretch>
            <a:fillRect/>
          </a:stretch>
        </p:blipFill>
        <p:spPr>
          <a:xfrm>
            <a:off x="6660232" y="1196752"/>
            <a:ext cx="2455788" cy="3915360"/>
          </a:xfrm>
          <a:prstGeom prst="rect">
            <a:avLst/>
          </a:prstGeom>
        </p:spPr>
      </p:pic>
    </p:spTree>
    <p:extLst>
      <p:ext uri="{BB962C8B-B14F-4D97-AF65-F5344CB8AC3E}">
        <p14:creationId xmlns:p14="http://schemas.microsoft.com/office/powerpoint/2010/main" val="2852458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Samenwerking</a:t>
            </a:r>
            <a:endParaRPr lang="nl-BE" dirty="0"/>
          </a:p>
        </p:txBody>
      </p:sp>
      <p:sp>
        <p:nvSpPr>
          <p:cNvPr id="3" name="Tijdelijke aanduiding voor inhoud 2"/>
          <p:cNvSpPr>
            <a:spLocks noGrp="1"/>
          </p:cNvSpPr>
          <p:nvPr>
            <p:ph idx="1"/>
          </p:nvPr>
        </p:nvSpPr>
        <p:spPr/>
        <p:txBody>
          <a:bodyPr/>
          <a:lstStyle/>
          <a:p>
            <a:r>
              <a:rPr lang="en-US" i="1" dirty="0"/>
              <a:t>You scratch my back and I'll scratch </a:t>
            </a:r>
            <a:r>
              <a:rPr lang="en-US" i="1" dirty="0" smtClean="0"/>
              <a:t>yours</a:t>
            </a:r>
          </a:p>
          <a:p>
            <a:endParaRPr lang="nl-NL" dirty="0" smtClean="0"/>
          </a:p>
          <a:p>
            <a:r>
              <a:rPr lang="nl-NL" dirty="0" err="1" smtClean="0"/>
              <a:t>Trivers</a:t>
            </a:r>
            <a:r>
              <a:rPr lang="nl-NL" dirty="0"/>
              <a:t>, </a:t>
            </a:r>
            <a:r>
              <a:rPr lang="nl-NL" dirty="0" err="1"/>
              <a:t>Axelrod</a:t>
            </a:r>
            <a:r>
              <a:rPr lang="nl-NL" dirty="0"/>
              <a:t>: Wederkerig </a:t>
            </a:r>
            <a:r>
              <a:rPr lang="nl-NL" dirty="0" smtClean="0"/>
              <a:t>altruïsme, verlicht eigenbelang</a:t>
            </a:r>
            <a:endParaRPr lang="nl-NL" dirty="0"/>
          </a:p>
          <a:p>
            <a:endParaRPr lang="en-US" i="1" dirty="0"/>
          </a:p>
          <a:p>
            <a:endParaRPr lang="nl-BE" dirty="0"/>
          </a:p>
        </p:txBody>
      </p:sp>
    </p:spTree>
    <p:extLst>
      <p:ext uri="{BB962C8B-B14F-4D97-AF65-F5344CB8AC3E}">
        <p14:creationId xmlns:p14="http://schemas.microsoft.com/office/powerpoint/2010/main" val="3158613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589D-9E69-4D27-B53F-0C071F47376A}"/>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02222F41-C8AB-48FD-8F33-3BDA7C359A9B}"/>
              </a:ext>
            </a:extLst>
          </p:cNvPr>
          <p:cNvSpPr>
            <a:spLocks noGrp="1"/>
          </p:cNvSpPr>
          <p:nvPr>
            <p:ph idx="1"/>
          </p:nvPr>
        </p:nvSpPr>
        <p:spPr>
          <a:xfrm>
            <a:off x="4030658" y="1600200"/>
            <a:ext cx="4933830" cy="4525963"/>
          </a:xfrm>
        </p:spPr>
        <p:txBody>
          <a:bodyPr/>
          <a:lstStyle/>
          <a:p>
            <a:r>
              <a:rPr lang="nl-BE" dirty="0"/>
              <a:t>1984</a:t>
            </a:r>
          </a:p>
          <a:p>
            <a:endParaRPr lang="nl-BE" dirty="0"/>
          </a:p>
          <a:p>
            <a:r>
              <a:rPr lang="nl-BE" dirty="0"/>
              <a:t>Tit-for-tat strategy</a:t>
            </a:r>
          </a:p>
          <a:p>
            <a:endParaRPr lang="nl-BE" dirty="0"/>
          </a:p>
          <a:p>
            <a:r>
              <a:rPr lang="nl-BE" dirty="0"/>
              <a:t>Importance of reciprocity</a:t>
            </a:r>
          </a:p>
        </p:txBody>
      </p:sp>
      <p:pic>
        <p:nvPicPr>
          <p:cNvPr id="5" name="Picture 4">
            <a:extLst>
              <a:ext uri="{FF2B5EF4-FFF2-40B4-BE49-F238E27FC236}">
                <a16:creationId xmlns:a16="http://schemas.microsoft.com/office/drawing/2014/main" id="{025392AE-FC67-49B2-8D68-CEA4D91D86FE}"/>
              </a:ext>
            </a:extLst>
          </p:cNvPr>
          <p:cNvPicPr>
            <a:picLocks noChangeAspect="1"/>
          </p:cNvPicPr>
          <p:nvPr/>
        </p:nvPicPr>
        <p:blipFill>
          <a:blip r:embed="rId2"/>
          <a:stretch>
            <a:fillRect/>
          </a:stretch>
        </p:blipFill>
        <p:spPr>
          <a:xfrm>
            <a:off x="-1" y="278954"/>
            <a:ext cx="4030659" cy="6030366"/>
          </a:xfrm>
          <a:prstGeom prst="rect">
            <a:avLst/>
          </a:prstGeom>
        </p:spPr>
      </p:pic>
    </p:spTree>
    <p:extLst>
      <p:ext uri="{BB962C8B-B14F-4D97-AF65-F5344CB8AC3E}">
        <p14:creationId xmlns:p14="http://schemas.microsoft.com/office/powerpoint/2010/main" val="1443609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B48089-0BB0-4E9D-A801-76688D56E52F}"/>
              </a:ext>
            </a:extLst>
          </p:cNvPr>
          <p:cNvPicPr>
            <a:picLocks noChangeAspect="1"/>
          </p:cNvPicPr>
          <p:nvPr/>
        </p:nvPicPr>
        <p:blipFill>
          <a:blip r:embed="rId3"/>
          <a:stretch>
            <a:fillRect/>
          </a:stretch>
        </p:blipFill>
        <p:spPr>
          <a:xfrm>
            <a:off x="254548" y="30704"/>
            <a:ext cx="4294261" cy="6582820"/>
          </a:xfrm>
          <a:prstGeom prst="rect">
            <a:avLst/>
          </a:prstGeom>
        </p:spPr>
      </p:pic>
      <p:sp>
        <p:nvSpPr>
          <p:cNvPr id="3" name="Content Placeholder 2">
            <a:extLst>
              <a:ext uri="{FF2B5EF4-FFF2-40B4-BE49-F238E27FC236}">
                <a16:creationId xmlns:a16="http://schemas.microsoft.com/office/drawing/2014/main" id="{676805FD-08C6-4218-8E6D-B265851C60A4}"/>
              </a:ext>
            </a:extLst>
          </p:cNvPr>
          <p:cNvSpPr>
            <a:spLocks noGrp="1"/>
          </p:cNvSpPr>
          <p:nvPr>
            <p:ph idx="1"/>
          </p:nvPr>
        </p:nvSpPr>
        <p:spPr>
          <a:xfrm>
            <a:off x="4716015" y="244476"/>
            <a:ext cx="4381897" cy="6496892"/>
          </a:xfrm>
        </p:spPr>
        <p:txBody>
          <a:bodyPr>
            <a:normAutofit fontScale="62500" lnSpcReduction="20000"/>
          </a:bodyPr>
          <a:lstStyle/>
          <a:p>
            <a:pPr marL="0" indent="0">
              <a:buNone/>
            </a:pPr>
            <a:r>
              <a:rPr lang="en-US" b="0" i="0" dirty="0">
                <a:solidFill>
                  <a:srgbClr val="333333"/>
                </a:solidFill>
                <a:effectLst/>
                <a:latin typeface="Amazon Ember"/>
              </a:rPr>
              <a:t>A biologist by training, </a:t>
            </a:r>
            <a:r>
              <a:rPr lang="en-US" b="0" i="0" dirty="0" err="1">
                <a:solidFill>
                  <a:srgbClr val="333333"/>
                </a:solidFill>
                <a:effectLst/>
                <a:latin typeface="Amazon Ember"/>
              </a:rPr>
              <a:t>Raihani</a:t>
            </a:r>
            <a:r>
              <a:rPr lang="en-US" b="0" i="0" dirty="0">
                <a:solidFill>
                  <a:srgbClr val="333333"/>
                </a:solidFill>
                <a:effectLst/>
                <a:latin typeface="Amazon Ember"/>
              </a:rPr>
              <a:t> looks at where and how collaborative behavior emerges throughout the animal kingdom, and what problems it solves. She reveals that the species that exhibit cooperative behavior–teaching, helping, grooming, and self-sacrifice–most similar to our own tend not to be other apes; they are birds, insects, and fish, occupying far more distant branches of the evolutionary tree. By understanding the problems they face, and how they cooperate to solve them, we can glimpse how human cooperation first evolved. And we can also understand what it is about the way we cooperate that has made humans so distinctive–and so successful.</a:t>
            </a:r>
          </a:p>
          <a:p>
            <a:pPr marL="0" indent="0">
              <a:buNone/>
            </a:pPr>
            <a:endParaRPr lang="en-US" dirty="0">
              <a:solidFill>
                <a:srgbClr val="333333"/>
              </a:solidFill>
              <a:latin typeface="Amazon Ember"/>
            </a:endParaRPr>
          </a:p>
          <a:p>
            <a:pPr marL="0" indent="0">
              <a:buNone/>
            </a:pPr>
            <a:r>
              <a:rPr lang="en-US" dirty="0">
                <a:solidFill>
                  <a:srgbClr val="333333"/>
                </a:solidFill>
                <a:latin typeface="Amazon Ember"/>
              </a:rPr>
              <a:t>St. Martin's Press 2021</a:t>
            </a:r>
            <a:endParaRPr lang="nl-BE" dirty="0"/>
          </a:p>
        </p:txBody>
      </p:sp>
    </p:spTree>
    <p:extLst>
      <p:ext uri="{BB962C8B-B14F-4D97-AF65-F5344CB8AC3E}">
        <p14:creationId xmlns:p14="http://schemas.microsoft.com/office/powerpoint/2010/main" val="643722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normAutofit fontScale="92500" lnSpcReduction="10000"/>
          </a:bodyPr>
          <a:lstStyle/>
          <a:p>
            <a:r>
              <a:rPr lang="nl-NL" b="1" dirty="0"/>
              <a:t>Frans de Waal: </a:t>
            </a:r>
            <a:r>
              <a:rPr lang="nl-NL" u="sng" dirty="0" err="1"/>
              <a:t>Protomoraliteit</a:t>
            </a:r>
            <a:endParaRPr lang="nl-NL" u="sng" dirty="0"/>
          </a:p>
          <a:p>
            <a:pPr lvl="1"/>
            <a:r>
              <a:rPr lang="nl-NL" dirty="0"/>
              <a:t>Empathie, wederkerigheid en rechtvaardigheid</a:t>
            </a:r>
          </a:p>
          <a:p>
            <a:pPr lvl="1"/>
            <a:r>
              <a:rPr lang="nl-NL" dirty="0"/>
              <a:t>Sociaal instinct</a:t>
            </a:r>
          </a:p>
          <a:p>
            <a:pPr lvl="1"/>
            <a:r>
              <a:rPr lang="nl-NL" dirty="0"/>
              <a:t>Continuïteit natuur-moraal</a:t>
            </a:r>
          </a:p>
          <a:p>
            <a:pPr lvl="1"/>
            <a:r>
              <a:rPr lang="nl-NL" dirty="0"/>
              <a:t>Moraal is meer dan laagje vernis op a/immorele natuur (versus </a:t>
            </a:r>
            <a:r>
              <a:rPr lang="nl-NL" b="1" i="1" u="sng" dirty="0" err="1"/>
              <a:t>veneer</a:t>
            </a:r>
            <a:r>
              <a:rPr lang="nl-NL" b="1" i="1" u="sng" dirty="0"/>
              <a:t> </a:t>
            </a:r>
            <a:r>
              <a:rPr lang="nl-NL" b="1" i="1" u="sng" dirty="0" err="1"/>
              <a:t>theory</a:t>
            </a:r>
            <a:r>
              <a:rPr lang="nl-NL" dirty="0"/>
              <a:t>)</a:t>
            </a:r>
          </a:p>
          <a:p>
            <a:endParaRPr lang="nl-NL" dirty="0" smtClean="0"/>
          </a:p>
          <a:p>
            <a:r>
              <a:rPr lang="nl-NL" dirty="0" smtClean="0"/>
              <a:t>Michael </a:t>
            </a:r>
            <a:r>
              <a:rPr lang="nl-NL" dirty="0" err="1"/>
              <a:t>Tomasello</a:t>
            </a:r>
            <a:endParaRPr lang="nl-NL" dirty="0"/>
          </a:p>
          <a:p>
            <a:pPr lvl="1"/>
            <a:r>
              <a:rPr lang="nl-NL" dirty="0"/>
              <a:t>Discontinuïteit natuur-moraal, belang van cultuur, leerprocessen</a:t>
            </a:r>
            <a:endParaRPr lang="nl-BE" dirty="0"/>
          </a:p>
        </p:txBody>
      </p:sp>
    </p:spTree>
    <p:extLst>
      <p:ext uri="{BB962C8B-B14F-4D97-AF65-F5344CB8AC3E}">
        <p14:creationId xmlns:p14="http://schemas.microsoft.com/office/powerpoint/2010/main" val="422616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De</a:t>
            </a:r>
            <a:r>
              <a:rPr lang="nl-NL" i="1" dirty="0"/>
              <a:t> </a:t>
            </a:r>
            <a:r>
              <a:rPr lang="nl-NL" dirty="0"/>
              <a:t>vernistheorie</a:t>
            </a:r>
            <a:endParaRPr lang="en-US" dirty="0"/>
          </a:p>
        </p:txBody>
      </p:sp>
      <p:sp>
        <p:nvSpPr>
          <p:cNvPr id="3" name="Tijdelijke aanduiding voor inhoud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356" y="2204864"/>
            <a:ext cx="381000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D527DF59-7C85-431C-99B2-C3FBE048E8BF}"/>
              </a:ext>
            </a:extLst>
          </p:cNvPr>
          <p:cNvPicPr>
            <a:picLocks noChangeAspect="1"/>
          </p:cNvPicPr>
          <p:nvPr/>
        </p:nvPicPr>
        <p:blipFill>
          <a:blip r:embed="rId3"/>
          <a:stretch>
            <a:fillRect/>
          </a:stretch>
        </p:blipFill>
        <p:spPr>
          <a:xfrm>
            <a:off x="179512" y="1340768"/>
            <a:ext cx="3416762" cy="5242594"/>
          </a:xfrm>
          <a:prstGeom prst="rect">
            <a:avLst/>
          </a:prstGeom>
        </p:spPr>
      </p:pic>
      <p:sp>
        <p:nvSpPr>
          <p:cNvPr id="5" name="TextBox 4">
            <a:extLst>
              <a:ext uri="{FF2B5EF4-FFF2-40B4-BE49-F238E27FC236}">
                <a16:creationId xmlns:a16="http://schemas.microsoft.com/office/drawing/2014/main" id="{ED954A33-7577-4629-A166-D356245F0E7D}"/>
              </a:ext>
            </a:extLst>
          </p:cNvPr>
          <p:cNvSpPr txBox="1"/>
          <p:nvPr/>
        </p:nvSpPr>
        <p:spPr>
          <a:xfrm>
            <a:off x="4552122" y="5286765"/>
            <a:ext cx="4114800" cy="1477328"/>
          </a:xfrm>
          <a:prstGeom prst="rect">
            <a:avLst/>
          </a:prstGeom>
          <a:noFill/>
        </p:spPr>
        <p:txBody>
          <a:bodyPr wrap="square" rtlCol="0">
            <a:spAutoFit/>
          </a:bodyPr>
          <a:lstStyle/>
          <a:p>
            <a:r>
              <a:rPr lang="nl-BE" dirty="0">
                <a:hlinkClick r:id="rId4"/>
              </a:rPr>
              <a:t>https://www.youtube.com/watch?v=meiU6TxysCg</a:t>
            </a:r>
            <a:r>
              <a:rPr lang="nl-BE" dirty="0"/>
              <a:t> </a:t>
            </a:r>
          </a:p>
          <a:p>
            <a:endParaRPr lang="nl-BE" dirty="0"/>
          </a:p>
          <a:p>
            <a:r>
              <a:rPr lang="nl-BE" dirty="0"/>
              <a:t>[</a:t>
            </a:r>
            <a:r>
              <a:rPr lang="en-US" dirty="0">
                <a:hlinkClick r:id="rId5"/>
              </a:rPr>
              <a:t>https://www.youtube.com/watch?v=GcJxRqTs5nk</a:t>
            </a:r>
            <a:r>
              <a:rPr lang="en-US" dirty="0"/>
              <a:t>     (TED talk De </a:t>
            </a:r>
            <a:r>
              <a:rPr lang="en-US" dirty="0" err="1"/>
              <a:t>waal</a:t>
            </a:r>
            <a:r>
              <a:rPr lang="en-US" dirty="0"/>
              <a:t>)</a:t>
            </a:r>
            <a:r>
              <a:rPr lang="nl-BE" dirty="0"/>
              <a:t>]</a:t>
            </a:r>
          </a:p>
        </p:txBody>
      </p:sp>
    </p:spTree>
    <p:extLst>
      <p:ext uri="{BB962C8B-B14F-4D97-AF65-F5344CB8AC3E}">
        <p14:creationId xmlns:p14="http://schemas.microsoft.com/office/powerpoint/2010/main" val="420891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37C3-C51D-4B01-848A-9E460566BD25}"/>
              </a:ext>
            </a:extLst>
          </p:cNvPr>
          <p:cNvSpPr>
            <a:spLocks noGrp="1"/>
          </p:cNvSpPr>
          <p:nvPr>
            <p:ph type="title"/>
          </p:nvPr>
        </p:nvSpPr>
        <p:spPr/>
        <p:txBody>
          <a:bodyPr/>
          <a:lstStyle/>
          <a:p>
            <a:r>
              <a:rPr lang="nl-BE" dirty="0"/>
              <a:t>The ultimate game</a:t>
            </a:r>
          </a:p>
        </p:txBody>
      </p:sp>
      <p:sp>
        <p:nvSpPr>
          <p:cNvPr id="3" name="Content Placeholder 2">
            <a:extLst>
              <a:ext uri="{FF2B5EF4-FFF2-40B4-BE49-F238E27FC236}">
                <a16:creationId xmlns:a16="http://schemas.microsoft.com/office/drawing/2014/main" id="{524813E2-3E6D-4BCF-93B1-2D3D1D43396D}"/>
              </a:ext>
            </a:extLst>
          </p:cNvPr>
          <p:cNvSpPr>
            <a:spLocks noGrp="1"/>
          </p:cNvSpPr>
          <p:nvPr>
            <p:ph idx="1"/>
          </p:nvPr>
        </p:nvSpPr>
        <p:spPr>
          <a:xfrm>
            <a:off x="457200" y="1600200"/>
            <a:ext cx="8229600" cy="4853136"/>
          </a:xfrm>
        </p:spPr>
        <p:txBody>
          <a:bodyPr>
            <a:normAutofit lnSpcReduction="10000"/>
          </a:bodyPr>
          <a:lstStyle/>
          <a:p>
            <a:r>
              <a:rPr lang="nl-BE" dirty="0"/>
              <a:t>Speltheorie (economie, gedragspsychologie)</a:t>
            </a:r>
          </a:p>
          <a:p>
            <a:r>
              <a:rPr lang="nl-BE" dirty="0"/>
              <a:t>Pro-sociale respons bij veel mensen</a:t>
            </a:r>
          </a:p>
          <a:p>
            <a:r>
              <a:rPr lang="nl-BE" dirty="0"/>
              <a:t>Gevoel van fairness, (on)rechtvaardigheid</a:t>
            </a:r>
          </a:p>
          <a:p>
            <a:r>
              <a:rPr lang="nl-BE" dirty="0"/>
              <a:t>Mens is geen pure homo economicus</a:t>
            </a:r>
          </a:p>
          <a:p>
            <a:r>
              <a:rPr lang="nl-BE" dirty="0"/>
              <a:t>Afhankelijk van met wie mensen moeten delen</a:t>
            </a:r>
          </a:p>
          <a:p>
            <a:r>
              <a:rPr lang="nl-BE" dirty="0"/>
              <a:t>The dictator Game: ander heeft niet de mogelijkheid om te weigeren – levert andere resultaten </a:t>
            </a:r>
            <a:r>
              <a:rPr lang="nl-BE" dirty="0" smtClean="0"/>
              <a:t>op.</a:t>
            </a:r>
            <a:endParaRPr lang="nl-BE" dirty="0"/>
          </a:p>
        </p:txBody>
      </p:sp>
    </p:spTree>
    <p:extLst>
      <p:ext uri="{BB962C8B-B14F-4D97-AF65-F5344CB8AC3E}">
        <p14:creationId xmlns:p14="http://schemas.microsoft.com/office/powerpoint/2010/main" val="257026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260648"/>
            <a:ext cx="8435280" cy="6552728"/>
          </a:xfrm>
        </p:spPr>
        <p:txBody>
          <a:bodyPr>
            <a:normAutofit fontScale="92500"/>
          </a:bodyPr>
          <a:lstStyle/>
          <a:p>
            <a:pPr marL="0" indent="0">
              <a:buNone/>
            </a:pPr>
            <a:r>
              <a:rPr lang="nl-BE" dirty="0"/>
              <a:t>De evolutie is dus gebaseerd op natuurlijke selectie en </a:t>
            </a:r>
            <a:r>
              <a:rPr lang="nl-BE" i="1" dirty="0" smtClean="0"/>
              <a:t>the survival </a:t>
            </a:r>
            <a:r>
              <a:rPr lang="nl-BE" i="1" dirty="0"/>
              <a:t>of the </a:t>
            </a:r>
            <a:r>
              <a:rPr lang="nl-BE" i="1" dirty="0" err="1"/>
              <a:t>fittest</a:t>
            </a:r>
            <a:r>
              <a:rPr lang="nl-BE" dirty="0"/>
              <a:t>, maar heeft toch wezens voortgebracht </a:t>
            </a:r>
            <a:r>
              <a:rPr lang="nl-BE" dirty="0" smtClean="0"/>
              <a:t>die kunnen </a:t>
            </a:r>
            <a:r>
              <a:rPr lang="nl-BE" dirty="0"/>
              <a:t>samenwerken en van nature gevoelig zijn voor </a:t>
            </a:r>
            <a:r>
              <a:rPr lang="nl-BE" i="1" dirty="0" err="1" smtClean="0"/>
              <a:t>fairness</a:t>
            </a:r>
            <a:r>
              <a:rPr lang="nl-BE" dirty="0" smtClean="0"/>
              <a:t>, eerlijkheid </a:t>
            </a:r>
            <a:r>
              <a:rPr lang="nl-BE" dirty="0"/>
              <a:t>en </a:t>
            </a:r>
            <a:r>
              <a:rPr lang="nl-BE" dirty="0" smtClean="0"/>
              <a:t>wederkerigheid. Mensen </a:t>
            </a:r>
            <a:r>
              <a:rPr lang="nl-BE" dirty="0"/>
              <a:t>hebben een </a:t>
            </a:r>
            <a:r>
              <a:rPr lang="nl-BE" dirty="0" smtClean="0"/>
              <a:t>bijzondere </a:t>
            </a:r>
            <a:r>
              <a:rPr lang="nl-BE" u="sng" dirty="0" smtClean="0"/>
              <a:t>neus </a:t>
            </a:r>
            <a:r>
              <a:rPr lang="nl-BE" u="sng" dirty="0"/>
              <a:t>om bedrog </a:t>
            </a:r>
            <a:r>
              <a:rPr lang="nl-BE" u="sng" dirty="0" smtClean="0"/>
              <a:t>en </a:t>
            </a:r>
            <a:r>
              <a:rPr lang="nl-BE" u="sng" dirty="0" err="1" smtClean="0"/>
              <a:t>freeriders</a:t>
            </a:r>
            <a:r>
              <a:rPr lang="nl-BE" u="sng" dirty="0" smtClean="0"/>
              <a:t> </a:t>
            </a:r>
            <a:r>
              <a:rPr lang="nl-BE" dirty="0"/>
              <a:t>te detecteren en zijn </a:t>
            </a:r>
            <a:r>
              <a:rPr lang="nl-BE" dirty="0" smtClean="0"/>
              <a:t>van nature </a:t>
            </a:r>
            <a:r>
              <a:rPr lang="nl-BE" dirty="0"/>
              <a:t>sociaal. Ze kunnen met elkaar meevoelen, voor </a:t>
            </a:r>
            <a:r>
              <a:rPr lang="nl-BE" dirty="0" smtClean="0"/>
              <a:t>anderen zorgen</a:t>
            </a:r>
            <a:r>
              <a:rPr lang="nl-BE" dirty="0"/>
              <a:t>, het voor elkaar opnemen, samenwerken en </a:t>
            </a:r>
            <a:r>
              <a:rPr lang="nl-BE" dirty="0" smtClean="0"/>
              <a:t>altruïstisch </a:t>
            </a:r>
            <a:r>
              <a:rPr lang="nl-BE" dirty="0"/>
              <a:t>zijn. Dit gedrag kan </a:t>
            </a:r>
            <a:r>
              <a:rPr lang="nl-BE" u="sng" dirty="0"/>
              <a:t>adaptief</a:t>
            </a:r>
            <a:r>
              <a:rPr lang="nl-BE" dirty="0"/>
              <a:t> geweest zijn of heeft zich geënt </a:t>
            </a:r>
            <a:r>
              <a:rPr lang="nl-BE" dirty="0" smtClean="0"/>
              <a:t>op cognitieve </a:t>
            </a:r>
            <a:r>
              <a:rPr lang="nl-BE" dirty="0"/>
              <a:t>of mentale structuren die om andere redenen </a:t>
            </a:r>
            <a:r>
              <a:rPr lang="nl-BE" dirty="0" smtClean="0"/>
              <a:t>adaptief waren</a:t>
            </a:r>
            <a:r>
              <a:rPr lang="nl-BE" dirty="0"/>
              <a:t>. De mens is geen wezen dat van nature alleen </a:t>
            </a:r>
            <a:r>
              <a:rPr lang="nl-BE" dirty="0" smtClean="0"/>
              <a:t>maar op </a:t>
            </a:r>
            <a:r>
              <a:rPr lang="nl-BE" dirty="0"/>
              <a:t>oorlogspad zou zijn.</a:t>
            </a:r>
          </a:p>
        </p:txBody>
      </p:sp>
    </p:spTree>
    <p:extLst>
      <p:ext uri="{BB962C8B-B14F-4D97-AF65-F5344CB8AC3E}">
        <p14:creationId xmlns:p14="http://schemas.microsoft.com/office/powerpoint/2010/main" val="1960350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37E4-DA12-4B38-97BB-CD456C033C3D}"/>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388627B8-1B4E-4AC3-B00A-7474FEF5046E}"/>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837BE120-0361-4A8D-8DDE-F688BBBEF391}"/>
              </a:ext>
            </a:extLst>
          </p:cNvPr>
          <p:cNvPicPr>
            <a:picLocks noChangeAspect="1"/>
          </p:cNvPicPr>
          <p:nvPr/>
        </p:nvPicPr>
        <p:blipFill>
          <a:blip r:embed="rId2"/>
          <a:stretch>
            <a:fillRect/>
          </a:stretch>
        </p:blipFill>
        <p:spPr>
          <a:xfrm>
            <a:off x="4984528" y="312738"/>
            <a:ext cx="4159472" cy="6270624"/>
          </a:xfrm>
          <a:prstGeom prst="rect">
            <a:avLst/>
          </a:prstGeom>
        </p:spPr>
      </p:pic>
      <p:pic>
        <p:nvPicPr>
          <p:cNvPr id="5" name="Picture 4">
            <a:extLst>
              <a:ext uri="{FF2B5EF4-FFF2-40B4-BE49-F238E27FC236}">
                <a16:creationId xmlns:a16="http://schemas.microsoft.com/office/drawing/2014/main" id="{3709B56C-43A1-4C68-8DEF-BA27D9AC73D9}"/>
              </a:ext>
            </a:extLst>
          </p:cNvPr>
          <p:cNvPicPr>
            <a:picLocks noChangeAspect="1"/>
          </p:cNvPicPr>
          <p:nvPr/>
        </p:nvPicPr>
        <p:blipFill>
          <a:blip r:embed="rId3"/>
          <a:stretch>
            <a:fillRect/>
          </a:stretch>
        </p:blipFill>
        <p:spPr>
          <a:xfrm>
            <a:off x="457200" y="279450"/>
            <a:ext cx="4224894" cy="6248942"/>
          </a:xfrm>
          <a:prstGeom prst="rect">
            <a:avLst/>
          </a:prstGeom>
        </p:spPr>
      </p:pic>
    </p:spTree>
    <p:extLst>
      <p:ext uri="{BB962C8B-B14F-4D97-AF65-F5344CB8AC3E}">
        <p14:creationId xmlns:p14="http://schemas.microsoft.com/office/powerpoint/2010/main" val="3853252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813EB-F252-4683-BEF6-470A9AD2C13E}"/>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0A711AD6-303C-41F5-8BB3-97296A4593E4}"/>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A9D7DC0F-1ADC-4B53-A557-47DE72AA49F9}"/>
              </a:ext>
            </a:extLst>
          </p:cNvPr>
          <p:cNvPicPr>
            <a:picLocks noChangeAspect="1"/>
          </p:cNvPicPr>
          <p:nvPr/>
        </p:nvPicPr>
        <p:blipFill>
          <a:blip r:embed="rId2"/>
          <a:stretch>
            <a:fillRect/>
          </a:stretch>
        </p:blipFill>
        <p:spPr>
          <a:xfrm>
            <a:off x="4932040" y="17140"/>
            <a:ext cx="4297680" cy="6858000"/>
          </a:xfrm>
          <a:prstGeom prst="rect">
            <a:avLst/>
          </a:prstGeom>
        </p:spPr>
      </p:pic>
      <p:pic>
        <p:nvPicPr>
          <p:cNvPr id="5" name="Picture 4">
            <a:extLst>
              <a:ext uri="{FF2B5EF4-FFF2-40B4-BE49-F238E27FC236}">
                <a16:creationId xmlns:a16="http://schemas.microsoft.com/office/drawing/2014/main" id="{23256244-D26E-4253-944C-09F7A06ECB61}"/>
              </a:ext>
            </a:extLst>
          </p:cNvPr>
          <p:cNvPicPr>
            <a:picLocks noChangeAspect="1"/>
          </p:cNvPicPr>
          <p:nvPr/>
        </p:nvPicPr>
        <p:blipFill>
          <a:blip r:embed="rId3"/>
          <a:stretch>
            <a:fillRect/>
          </a:stretch>
        </p:blipFill>
        <p:spPr>
          <a:xfrm>
            <a:off x="179512" y="21332"/>
            <a:ext cx="4443834" cy="6836668"/>
          </a:xfrm>
          <a:prstGeom prst="rect">
            <a:avLst/>
          </a:prstGeom>
        </p:spPr>
      </p:pic>
    </p:spTree>
    <p:extLst>
      <p:ext uri="{BB962C8B-B14F-4D97-AF65-F5344CB8AC3E}">
        <p14:creationId xmlns:p14="http://schemas.microsoft.com/office/powerpoint/2010/main" val="332650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4DCB-ED47-4D3B-9A18-0F9D14294714}"/>
              </a:ext>
            </a:extLst>
          </p:cNvPr>
          <p:cNvSpPr>
            <a:spLocks noGrp="1"/>
          </p:cNvSpPr>
          <p:nvPr>
            <p:ph type="title"/>
          </p:nvPr>
        </p:nvSpPr>
        <p:spPr>
          <a:xfrm>
            <a:off x="107503" y="274638"/>
            <a:ext cx="8064897" cy="1143000"/>
          </a:xfrm>
        </p:spPr>
        <p:txBody>
          <a:bodyPr>
            <a:normAutofit/>
          </a:bodyPr>
          <a:lstStyle/>
          <a:p>
            <a:r>
              <a:rPr lang="nl-BE" dirty="0"/>
              <a:t>Moral foundations theory</a:t>
            </a:r>
          </a:p>
        </p:txBody>
      </p:sp>
      <p:sp>
        <p:nvSpPr>
          <p:cNvPr id="3" name="Content Placeholder 2">
            <a:extLst>
              <a:ext uri="{FF2B5EF4-FFF2-40B4-BE49-F238E27FC236}">
                <a16:creationId xmlns:a16="http://schemas.microsoft.com/office/drawing/2014/main" id="{EEDA4BB6-AC5F-4579-8E27-E1CF9E2A0DA1}"/>
              </a:ext>
            </a:extLst>
          </p:cNvPr>
          <p:cNvSpPr>
            <a:spLocks noGrp="1"/>
          </p:cNvSpPr>
          <p:nvPr>
            <p:ph idx="1"/>
          </p:nvPr>
        </p:nvSpPr>
        <p:spPr>
          <a:xfrm>
            <a:off x="457200" y="1600200"/>
            <a:ext cx="7715200" cy="4525963"/>
          </a:xfrm>
        </p:spPr>
        <p:txBody>
          <a:bodyPr>
            <a:normAutofit lnSpcReduction="10000"/>
          </a:bodyPr>
          <a:lstStyle/>
          <a:p>
            <a:r>
              <a:rPr lang="nl-BE" dirty="0"/>
              <a:t>Jonathan Haidt: </a:t>
            </a:r>
            <a:r>
              <a:rPr lang="nl-BE" dirty="0" smtClean="0"/>
              <a:t>“</a:t>
            </a:r>
            <a:r>
              <a:rPr lang="nl-BE" dirty="0"/>
              <a:t>mens is intuïtieve hond met rationele staart</a:t>
            </a:r>
            <a:r>
              <a:rPr lang="nl-BE" dirty="0" smtClean="0"/>
              <a:t>”</a:t>
            </a:r>
          </a:p>
          <a:p>
            <a:r>
              <a:rPr lang="nl-BE" dirty="0" err="1" smtClean="0"/>
              <a:t>Motivated</a:t>
            </a:r>
            <a:r>
              <a:rPr lang="nl-BE" dirty="0" smtClean="0"/>
              <a:t> </a:t>
            </a:r>
            <a:r>
              <a:rPr lang="nl-BE" dirty="0" err="1" smtClean="0"/>
              <a:t>reasoning</a:t>
            </a:r>
            <a:endParaRPr lang="nl-BE" dirty="0"/>
          </a:p>
          <a:p>
            <a:pPr lvl="1"/>
            <a:endParaRPr lang="nl-BE" dirty="0"/>
          </a:p>
          <a:p>
            <a:pPr lvl="1"/>
            <a:r>
              <a:rPr lang="nl-BE" dirty="0"/>
              <a:t>"elephant and the rider"-theorie: </a:t>
            </a:r>
            <a:r>
              <a:rPr lang="nl-BE" sz="1800" u="sng" dirty="0">
                <a:hlinkClick r:id="rId2"/>
              </a:rPr>
              <a:t>https://www.youtube.com/watch?v=DXyoJ343nVU</a:t>
            </a:r>
            <a:endParaRPr lang="nl-BE" sz="1800" dirty="0"/>
          </a:p>
          <a:p>
            <a:pPr lvl="1"/>
            <a:endParaRPr lang="nl-BE" dirty="0"/>
          </a:p>
          <a:p>
            <a:pPr lvl="1"/>
            <a:r>
              <a:rPr lang="nl-BE" dirty="0"/>
              <a:t>TED talk: </a:t>
            </a:r>
            <a:r>
              <a:rPr lang="en-US" dirty="0"/>
              <a:t>The moral roots of liberals and conservatives </a:t>
            </a:r>
            <a:r>
              <a:rPr lang="nl-BE" sz="1800" u="sng" dirty="0">
                <a:hlinkClick r:id="rId3"/>
              </a:rPr>
              <a:t>https://www.youtube.com/watch?v=8SOQduoLgRw</a:t>
            </a:r>
            <a:endParaRPr lang="nl-BE" sz="1800" u="sng" dirty="0"/>
          </a:p>
        </p:txBody>
      </p:sp>
    </p:spTree>
    <p:extLst>
      <p:ext uri="{BB962C8B-B14F-4D97-AF65-F5344CB8AC3E}">
        <p14:creationId xmlns:p14="http://schemas.microsoft.com/office/powerpoint/2010/main" val="2371888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6CC1-A661-4981-BD94-1440A341C7F2}"/>
              </a:ext>
            </a:extLst>
          </p:cNvPr>
          <p:cNvSpPr>
            <a:spLocks noGrp="1"/>
          </p:cNvSpPr>
          <p:nvPr>
            <p:ph type="title"/>
          </p:nvPr>
        </p:nvSpPr>
        <p:spPr/>
        <p:txBody>
          <a:bodyPr/>
          <a:lstStyle/>
          <a:p>
            <a:r>
              <a:rPr lang="nl-BE" dirty="0"/>
              <a:t>6 foundations</a:t>
            </a:r>
          </a:p>
        </p:txBody>
      </p:sp>
      <p:sp>
        <p:nvSpPr>
          <p:cNvPr id="3" name="Content Placeholder 2">
            <a:extLst>
              <a:ext uri="{FF2B5EF4-FFF2-40B4-BE49-F238E27FC236}">
                <a16:creationId xmlns:a16="http://schemas.microsoft.com/office/drawing/2014/main" id="{349C6FFE-352B-4581-9050-297ED3BF23CF}"/>
              </a:ext>
            </a:extLst>
          </p:cNvPr>
          <p:cNvSpPr>
            <a:spLocks noGrp="1"/>
          </p:cNvSpPr>
          <p:nvPr>
            <p:ph idx="1"/>
          </p:nvPr>
        </p:nvSpPr>
        <p:spPr>
          <a:xfrm>
            <a:off x="395536" y="1196752"/>
            <a:ext cx="8291264" cy="5329808"/>
          </a:xfrm>
        </p:spPr>
        <p:txBody>
          <a:bodyPr>
            <a:normAutofit fontScale="77500" lnSpcReduction="20000"/>
          </a:bodyPr>
          <a:lstStyle/>
          <a:p>
            <a:pPr marL="514350" indent="-514350">
              <a:buFont typeface="+mj-lt"/>
              <a:buAutoNum type="arabicPeriod"/>
            </a:pPr>
            <a:r>
              <a:rPr lang="nl-BE" dirty="0"/>
              <a:t>Zorg / schade</a:t>
            </a:r>
          </a:p>
          <a:p>
            <a:pPr marL="514350" indent="-514350">
              <a:buFont typeface="+mj-lt"/>
              <a:buAutoNum type="arabicPeriod"/>
            </a:pPr>
            <a:r>
              <a:rPr lang="nl-BE" dirty="0"/>
              <a:t>Fairness / bedrog</a:t>
            </a:r>
          </a:p>
          <a:p>
            <a:pPr marL="514350" indent="-514350">
              <a:buFont typeface="+mj-lt"/>
              <a:buAutoNum type="arabicPeriod"/>
            </a:pPr>
            <a:r>
              <a:rPr lang="nl-BE" dirty="0"/>
              <a:t>Loyaliteit, ingroup / verraad</a:t>
            </a:r>
          </a:p>
          <a:p>
            <a:pPr marL="514350" indent="-514350">
              <a:buFont typeface="+mj-lt"/>
              <a:buAutoNum type="arabicPeriod"/>
            </a:pPr>
            <a:r>
              <a:rPr lang="nl-BE" dirty="0"/>
              <a:t>Autoriteit / ongehoorzaamheid</a:t>
            </a:r>
          </a:p>
          <a:p>
            <a:pPr marL="514350" indent="-514350">
              <a:buFont typeface="+mj-lt"/>
              <a:buAutoNum type="arabicPeriod"/>
            </a:pPr>
            <a:r>
              <a:rPr lang="nl-BE" dirty="0"/>
              <a:t>Heiligheid, zuiverheid / ontering</a:t>
            </a:r>
          </a:p>
          <a:p>
            <a:pPr marL="514350" indent="-514350">
              <a:buFont typeface="+mj-lt"/>
              <a:buAutoNum type="arabicPeriod"/>
            </a:pPr>
            <a:r>
              <a:rPr lang="nl-BE" dirty="0"/>
              <a:t>Vrijheid / onderdrukking</a:t>
            </a:r>
          </a:p>
          <a:p>
            <a:pPr marL="0" indent="0">
              <a:buNone/>
            </a:pPr>
            <a:endParaRPr lang="nl-BE" dirty="0"/>
          </a:p>
          <a:p>
            <a:pPr marL="0" indent="0">
              <a:buNone/>
            </a:pPr>
            <a:endParaRPr lang="nl-BE" dirty="0"/>
          </a:p>
          <a:p>
            <a:r>
              <a:rPr lang="nl-BE" dirty="0"/>
              <a:t>Linkse en rechtse morele smaakpapillen</a:t>
            </a:r>
          </a:p>
          <a:p>
            <a:endParaRPr lang="nl-BE" dirty="0"/>
          </a:p>
          <a:p>
            <a:r>
              <a:rPr lang="nl-BE" dirty="0"/>
              <a:t>Morele/politieke debatten: als advocaten die een positie verdedigen</a:t>
            </a:r>
          </a:p>
          <a:p>
            <a:r>
              <a:rPr lang="nl-BE" dirty="0"/>
              <a:t>Mens is groepswezen – ook wat betreft morele opvattingen</a:t>
            </a:r>
          </a:p>
          <a:p>
            <a:r>
              <a:rPr lang="nl-BE" dirty="0" smtClean="0"/>
              <a:t>“Moraal bindt en verblindt.” </a:t>
            </a:r>
            <a:endParaRPr lang="nl-BE" dirty="0"/>
          </a:p>
        </p:txBody>
      </p:sp>
    </p:spTree>
    <p:extLst>
      <p:ext uri="{BB962C8B-B14F-4D97-AF65-F5344CB8AC3E}">
        <p14:creationId xmlns:p14="http://schemas.microsoft.com/office/powerpoint/2010/main" val="1767154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16ADAF-21DB-4B03-95C9-58633F94DC8C}"/>
              </a:ext>
            </a:extLst>
          </p:cNvPr>
          <p:cNvSpPr>
            <a:spLocks noGrp="1"/>
          </p:cNvSpPr>
          <p:nvPr>
            <p:ph idx="1"/>
          </p:nvPr>
        </p:nvSpPr>
        <p:spPr>
          <a:xfrm>
            <a:off x="4139952" y="116632"/>
            <a:ext cx="4680520" cy="6484168"/>
          </a:xfrm>
        </p:spPr>
        <p:txBody>
          <a:bodyPr>
            <a:normAutofit lnSpcReduction="10000"/>
          </a:bodyPr>
          <a:lstStyle/>
          <a:p>
            <a:r>
              <a:rPr lang="nl-BE" dirty="0"/>
              <a:t>Specifieke natuur</a:t>
            </a:r>
          </a:p>
          <a:p>
            <a:pPr lvl="1"/>
            <a:r>
              <a:rPr lang="nl-BE" dirty="0"/>
              <a:t>Bestialiteit, monsters, GGO’s</a:t>
            </a:r>
          </a:p>
          <a:p>
            <a:pPr lvl="1"/>
            <a:r>
              <a:rPr lang="nl-BE" dirty="0"/>
              <a:t>Ontzetting</a:t>
            </a:r>
          </a:p>
          <a:p>
            <a:r>
              <a:rPr lang="nl-BE" dirty="0"/>
              <a:t>Natuur als evenwicht en harmonie</a:t>
            </a:r>
          </a:p>
          <a:p>
            <a:pPr lvl="1"/>
            <a:r>
              <a:rPr lang="nl-BE" dirty="0"/>
              <a:t>Natuurramp: wraak van de natuur</a:t>
            </a:r>
          </a:p>
          <a:p>
            <a:pPr lvl="1"/>
            <a:r>
              <a:rPr lang="nl-BE" dirty="0"/>
              <a:t>Verschrikking</a:t>
            </a:r>
          </a:p>
          <a:p>
            <a:r>
              <a:rPr lang="nl-BE" dirty="0"/>
              <a:t>Universele (morele) natuurwetten</a:t>
            </a:r>
          </a:p>
          <a:p>
            <a:pPr lvl="1"/>
            <a:r>
              <a:rPr lang="nl-BE" dirty="0"/>
              <a:t>Het kwaad</a:t>
            </a:r>
          </a:p>
          <a:p>
            <a:pPr lvl="1"/>
            <a:r>
              <a:rPr lang="nl-BE" dirty="0"/>
              <a:t>Verbazing</a:t>
            </a:r>
          </a:p>
          <a:p>
            <a:endParaRPr lang="nl-BE" dirty="0"/>
          </a:p>
          <a:p>
            <a:pPr lvl="1"/>
            <a:endParaRPr lang="nl-BE" dirty="0"/>
          </a:p>
        </p:txBody>
      </p:sp>
      <p:pic>
        <p:nvPicPr>
          <p:cNvPr id="4" name="Picture 3">
            <a:extLst>
              <a:ext uri="{FF2B5EF4-FFF2-40B4-BE49-F238E27FC236}">
                <a16:creationId xmlns:a16="http://schemas.microsoft.com/office/drawing/2014/main" id="{075C81D5-7CE5-4838-AA9A-FF772D44AB84}"/>
              </a:ext>
            </a:extLst>
          </p:cNvPr>
          <p:cNvPicPr>
            <a:picLocks noChangeAspect="1"/>
          </p:cNvPicPr>
          <p:nvPr/>
        </p:nvPicPr>
        <p:blipFill>
          <a:blip r:embed="rId2"/>
          <a:stretch>
            <a:fillRect/>
          </a:stretch>
        </p:blipFill>
        <p:spPr>
          <a:xfrm>
            <a:off x="539552" y="404664"/>
            <a:ext cx="3469266" cy="5641083"/>
          </a:xfrm>
          <a:prstGeom prst="rect">
            <a:avLst/>
          </a:prstGeom>
        </p:spPr>
      </p:pic>
    </p:spTree>
    <p:extLst>
      <p:ext uri="{BB962C8B-B14F-4D97-AF65-F5344CB8AC3E}">
        <p14:creationId xmlns:p14="http://schemas.microsoft.com/office/powerpoint/2010/main" val="304391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7504" y="188640"/>
            <a:ext cx="8784976" cy="864096"/>
          </a:xfrm>
        </p:spPr>
        <p:txBody>
          <a:bodyPr>
            <a:normAutofit/>
          </a:bodyPr>
          <a:lstStyle/>
          <a:p>
            <a:r>
              <a:rPr lang="nl-NL" sz="3200" dirty="0"/>
              <a:t>Mens overstijgt </a:t>
            </a:r>
            <a:r>
              <a:rPr lang="nl-NL" sz="3200" i="1" dirty="0"/>
              <a:t>natural building blocks for morality</a:t>
            </a:r>
          </a:p>
        </p:txBody>
      </p:sp>
      <p:sp>
        <p:nvSpPr>
          <p:cNvPr id="3" name="Tijdelijke aanduiding voor inhoud 2"/>
          <p:cNvSpPr>
            <a:spLocks noGrp="1"/>
          </p:cNvSpPr>
          <p:nvPr>
            <p:ph idx="1"/>
          </p:nvPr>
        </p:nvSpPr>
        <p:spPr>
          <a:xfrm>
            <a:off x="457200" y="1008112"/>
            <a:ext cx="8435280" cy="5661248"/>
          </a:xfrm>
        </p:spPr>
        <p:txBody>
          <a:bodyPr>
            <a:normAutofit fontScale="70000" lnSpcReduction="20000"/>
          </a:bodyPr>
          <a:lstStyle/>
          <a:p>
            <a:r>
              <a:rPr lang="nl-NL" dirty="0"/>
              <a:t>Sociaal / moreel </a:t>
            </a:r>
            <a:r>
              <a:rPr lang="nl-NL" dirty="0" smtClean="0"/>
              <a:t>‘gedrag’ </a:t>
            </a:r>
            <a:r>
              <a:rPr lang="nl-NL" i="1" dirty="0" err="1" smtClean="0"/>
              <a:t>verus</a:t>
            </a:r>
            <a:r>
              <a:rPr lang="nl-NL" i="1" dirty="0" smtClean="0"/>
              <a:t> </a:t>
            </a:r>
            <a:r>
              <a:rPr lang="nl-NL" dirty="0" smtClean="0"/>
              <a:t>moreel ‘besef’</a:t>
            </a:r>
            <a:endParaRPr lang="nl-NL" dirty="0"/>
          </a:p>
          <a:p>
            <a:pPr lvl="1"/>
            <a:r>
              <a:rPr lang="nl-NL" dirty="0"/>
              <a:t>Cf. robots, dieren</a:t>
            </a:r>
          </a:p>
          <a:p>
            <a:pPr lvl="1"/>
            <a:r>
              <a:rPr lang="nl-NL" dirty="0"/>
              <a:t>Verantwoordelijkheid</a:t>
            </a:r>
          </a:p>
          <a:p>
            <a:pPr lvl="1"/>
            <a:r>
              <a:rPr lang="nl-NL" dirty="0"/>
              <a:t>Intentioneel altruïstisch / sociaal gedrag</a:t>
            </a:r>
          </a:p>
          <a:p>
            <a:pPr lvl="1"/>
            <a:r>
              <a:rPr lang="nl-NL" i="1" dirty="0" err="1"/>
              <a:t>Why</a:t>
            </a:r>
            <a:r>
              <a:rPr lang="nl-NL" i="1" dirty="0"/>
              <a:t> </a:t>
            </a:r>
            <a:r>
              <a:rPr lang="nl-NL" i="1" dirty="0" err="1"/>
              <a:t>be</a:t>
            </a:r>
            <a:r>
              <a:rPr lang="nl-NL" i="1" dirty="0"/>
              <a:t> </a:t>
            </a:r>
            <a:r>
              <a:rPr lang="nl-NL" i="1" dirty="0" err="1"/>
              <a:t>moral</a:t>
            </a:r>
            <a:r>
              <a:rPr lang="nl-NL" dirty="0"/>
              <a:t>?</a:t>
            </a:r>
          </a:p>
          <a:p>
            <a:pPr lvl="1"/>
            <a:endParaRPr lang="nl-NL" dirty="0"/>
          </a:p>
          <a:p>
            <a:r>
              <a:rPr lang="nl-NL" i="1" dirty="0" err="1"/>
              <a:t>Tragedy</a:t>
            </a:r>
            <a:r>
              <a:rPr lang="nl-NL" i="1" dirty="0"/>
              <a:t> of </a:t>
            </a:r>
            <a:r>
              <a:rPr lang="nl-NL" i="1" dirty="0" err="1"/>
              <a:t>commonsense</a:t>
            </a:r>
            <a:r>
              <a:rPr lang="nl-NL" i="1" dirty="0"/>
              <a:t> </a:t>
            </a:r>
            <a:r>
              <a:rPr lang="nl-NL" i="1" dirty="0" err="1"/>
              <a:t>morality</a:t>
            </a:r>
            <a:r>
              <a:rPr lang="nl-NL" i="1" dirty="0"/>
              <a:t> </a:t>
            </a:r>
            <a:r>
              <a:rPr lang="nl-NL" dirty="0"/>
              <a:t>(J. Green)</a:t>
            </a:r>
          </a:p>
          <a:p>
            <a:pPr lvl="1"/>
            <a:r>
              <a:rPr lang="nl-NL" dirty="0"/>
              <a:t>In-</a:t>
            </a:r>
            <a:r>
              <a:rPr lang="nl-NL" dirty="0" err="1"/>
              <a:t>group</a:t>
            </a:r>
            <a:r>
              <a:rPr lang="nl-NL" dirty="0"/>
              <a:t> moraliteit </a:t>
            </a:r>
            <a:r>
              <a:rPr lang="nl-NL" dirty="0" smtClean="0"/>
              <a:t>overstijgen </a:t>
            </a:r>
            <a:endParaRPr lang="nl-NL" dirty="0"/>
          </a:p>
          <a:p>
            <a:pPr lvl="1"/>
            <a:r>
              <a:rPr lang="nl-NL" dirty="0"/>
              <a:t>Uitrekken van morele kring (P. Singer) door gebruik van </a:t>
            </a:r>
            <a:r>
              <a:rPr lang="nl-NL" dirty="0" smtClean="0"/>
              <a:t>redeneervermogen</a:t>
            </a:r>
          </a:p>
          <a:p>
            <a:pPr lvl="1"/>
            <a:r>
              <a:rPr lang="nl-NL" dirty="0" smtClean="0"/>
              <a:t>Zowel </a:t>
            </a:r>
            <a:r>
              <a:rPr lang="nl-NL" u="sng" dirty="0" smtClean="0"/>
              <a:t>utilitarisme</a:t>
            </a:r>
            <a:r>
              <a:rPr lang="nl-NL" dirty="0" smtClean="0"/>
              <a:t> als </a:t>
            </a:r>
            <a:r>
              <a:rPr lang="nl-NL" u="sng" dirty="0" smtClean="0"/>
              <a:t>deontologische</a:t>
            </a:r>
            <a:r>
              <a:rPr lang="nl-NL" dirty="0" smtClean="0"/>
              <a:t> mensenrechtenmoraal is contra-intuïtief.</a:t>
            </a:r>
            <a:endParaRPr lang="nl-NL" dirty="0"/>
          </a:p>
          <a:p>
            <a:pPr lvl="1"/>
            <a:r>
              <a:rPr lang="nl-NL" dirty="0"/>
              <a:t>Belang van rationaliteit en deliberatie</a:t>
            </a:r>
          </a:p>
          <a:p>
            <a:pPr marL="0" indent="0">
              <a:buNone/>
            </a:pPr>
            <a:r>
              <a:rPr lang="nl-BE" dirty="0"/>
              <a:t>	</a:t>
            </a:r>
            <a:r>
              <a:rPr lang="nl-BE" b="1" dirty="0"/>
              <a:t>cf. </a:t>
            </a:r>
            <a:r>
              <a:rPr lang="nl-BE" sz="2600" dirty="0"/>
              <a:t>Paul Bloom: </a:t>
            </a:r>
            <a:r>
              <a:rPr lang="nl-BE" sz="2600" b="1" dirty="0"/>
              <a:t>How do morals change?</a:t>
            </a:r>
          </a:p>
          <a:p>
            <a:pPr marL="0" indent="0">
              <a:buNone/>
            </a:pPr>
            <a:r>
              <a:rPr lang="nl-BE" sz="2300" dirty="0"/>
              <a:t>	</a:t>
            </a:r>
            <a:r>
              <a:rPr lang="nl-BE" sz="2300" dirty="0">
                <a:hlinkClick r:id="rId2"/>
              </a:rPr>
              <a:t> https://www.nature.com/articles/464490a</a:t>
            </a:r>
            <a:r>
              <a:rPr lang="nl-BE" sz="2300" dirty="0"/>
              <a:t> </a:t>
            </a:r>
          </a:p>
          <a:p>
            <a:endParaRPr lang="nl-NL" dirty="0"/>
          </a:p>
          <a:p>
            <a:r>
              <a:rPr lang="nl-NL" dirty="0" smtClean="0"/>
              <a:t>Universele, excessieve</a:t>
            </a:r>
            <a:r>
              <a:rPr lang="nl-NL" dirty="0"/>
              <a:t>, radicale ‘naastenliefde’…</a:t>
            </a:r>
          </a:p>
          <a:p>
            <a:pPr lvl="1"/>
            <a:r>
              <a:rPr lang="nl-NL" dirty="0"/>
              <a:t>Cf Bergrede, Damiaan, </a:t>
            </a:r>
          </a:p>
          <a:p>
            <a:endParaRPr lang="nl-NL" dirty="0"/>
          </a:p>
          <a:p>
            <a:endParaRPr lang="nl-NL" dirty="0"/>
          </a:p>
          <a:p>
            <a:pPr lvl="1"/>
            <a:endParaRPr lang="nl-NL" dirty="0"/>
          </a:p>
          <a:p>
            <a:pPr lvl="1"/>
            <a:endParaRPr lang="nl-NL" dirty="0"/>
          </a:p>
          <a:p>
            <a:pPr lvl="1"/>
            <a:endParaRPr lang="nl-NL" dirty="0"/>
          </a:p>
          <a:p>
            <a:pPr lvl="1"/>
            <a:endParaRPr lang="nl-NL" dirty="0"/>
          </a:p>
          <a:p>
            <a:endParaRPr lang="en-US" dirty="0"/>
          </a:p>
        </p:txBody>
      </p:sp>
    </p:spTree>
    <p:extLst>
      <p:ext uri="{BB962C8B-B14F-4D97-AF65-F5344CB8AC3E}">
        <p14:creationId xmlns:p14="http://schemas.microsoft.com/office/powerpoint/2010/main" val="3741940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pic>
        <p:nvPicPr>
          <p:cNvPr id="4" name="Tijdelijke aanduiding voor inhoud 3"/>
          <p:cNvPicPr>
            <a:picLocks noGrp="1" noChangeAspect="1"/>
          </p:cNvPicPr>
          <p:nvPr>
            <p:ph idx="1"/>
          </p:nvPr>
        </p:nvPicPr>
        <p:blipFill>
          <a:blip r:embed="rId2"/>
          <a:stretch>
            <a:fillRect/>
          </a:stretch>
        </p:blipFill>
        <p:spPr>
          <a:xfrm>
            <a:off x="0" y="12476"/>
            <a:ext cx="4127016" cy="6224836"/>
          </a:xfrm>
          <a:prstGeom prst="rect">
            <a:avLst/>
          </a:prstGeom>
        </p:spPr>
      </p:pic>
      <p:pic>
        <p:nvPicPr>
          <p:cNvPr id="5" name="Afbeelding 4"/>
          <p:cNvPicPr>
            <a:picLocks noChangeAspect="1"/>
          </p:cNvPicPr>
          <p:nvPr/>
        </p:nvPicPr>
        <p:blipFill>
          <a:blip r:embed="rId3"/>
          <a:stretch>
            <a:fillRect/>
          </a:stretch>
        </p:blipFill>
        <p:spPr>
          <a:xfrm>
            <a:off x="4355976" y="37278"/>
            <a:ext cx="4087798" cy="6200034"/>
          </a:xfrm>
          <a:prstGeom prst="rect">
            <a:avLst/>
          </a:prstGeom>
        </p:spPr>
      </p:pic>
    </p:spTree>
    <p:extLst>
      <p:ext uri="{BB962C8B-B14F-4D97-AF65-F5344CB8AC3E}">
        <p14:creationId xmlns:p14="http://schemas.microsoft.com/office/powerpoint/2010/main" val="359966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6578A3-9C45-4059-B2D6-C4DACA8EEAF3}"/>
              </a:ext>
            </a:extLst>
          </p:cNvPr>
          <p:cNvPicPr>
            <a:picLocks noChangeAspect="1"/>
          </p:cNvPicPr>
          <p:nvPr/>
        </p:nvPicPr>
        <p:blipFill>
          <a:blip r:embed="rId3"/>
          <a:stretch>
            <a:fillRect/>
          </a:stretch>
        </p:blipFill>
        <p:spPr>
          <a:xfrm>
            <a:off x="107504" y="29223"/>
            <a:ext cx="4182851" cy="6019765"/>
          </a:xfrm>
          <a:prstGeom prst="rect">
            <a:avLst/>
          </a:prstGeom>
        </p:spPr>
      </p:pic>
      <p:sp>
        <p:nvSpPr>
          <p:cNvPr id="5" name="TextBox 4">
            <a:extLst>
              <a:ext uri="{FF2B5EF4-FFF2-40B4-BE49-F238E27FC236}">
                <a16:creationId xmlns:a16="http://schemas.microsoft.com/office/drawing/2014/main" id="{000EC510-F254-4AE2-AAE6-F39B713D6138}"/>
              </a:ext>
            </a:extLst>
          </p:cNvPr>
          <p:cNvSpPr txBox="1"/>
          <p:nvPr/>
        </p:nvSpPr>
        <p:spPr>
          <a:xfrm flipH="1">
            <a:off x="375465" y="6100246"/>
            <a:ext cx="4182851" cy="646331"/>
          </a:xfrm>
          <a:prstGeom prst="rect">
            <a:avLst/>
          </a:prstGeom>
          <a:noFill/>
        </p:spPr>
        <p:txBody>
          <a:bodyPr wrap="square" rtlCol="0">
            <a:spAutoFit/>
          </a:bodyPr>
          <a:lstStyle/>
          <a:p>
            <a:r>
              <a:rPr lang="nl-BE" dirty="0">
                <a:hlinkClick r:id="rId4"/>
              </a:rPr>
              <a:t>https://www.youtube.com/watch?v=-EdqxIR_w8A</a:t>
            </a:r>
            <a:r>
              <a:rPr lang="nl-BE" dirty="0"/>
              <a:t> </a:t>
            </a:r>
          </a:p>
        </p:txBody>
      </p:sp>
      <p:sp>
        <p:nvSpPr>
          <p:cNvPr id="3" name="Titel 2"/>
          <p:cNvSpPr>
            <a:spLocks noGrp="1"/>
          </p:cNvSpPr>
          <p:nvPr>
            <p:ph type="title"/>
          </p:nvPr>
        </p:nvSpPr>
        <p:spPr/>
        <p:txBody>
          <a:bodyPr/>
          <a:lstStyle/>
          <a:p>
            <a:endParaRPr lang="nl-BE"/>
          </a:p>
        </p:txBody>
      </p:sp>
      <p:pic>
        <p:nvPicPr>
          <p:cNvPr id="6" name="Picture 3"/>
          <p:cNvPicPr>
            <a:picLocks noChangeAspect="1"/>
          </p:cNvPicPr>
          <p:nvPr/>
        </p:nvPicPr>
        <p:blipFill>
          <a:blip r:embed="rId5"/>
          <a:stretch>
            <a:fillRect/>
          </a:stretch>
        </p:blipFill>
        <p:spPr>
          <a:xfrm>
            <a:off x="4744482" y="29223"/>
            <a:ext cx="4292014" cy="6776864"/>
          </a:xfrm>
          <a:prstGeom prst="rect">
            <a:avLst/>
          </a:prstGeom>
        </p:spPr>
      </p:pic>
    </p:spTree>
    <p:extLst>
      <p:ext uri="{BB962C8B-B14F-4D97-AF65-F5344CB8AC3E}">
        <p14:creationId xmlns:p14="http://schemas.microsoft.com/office/powerpoint/2010/main" val="2837145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F3EC-295C-4693-B774-27C3E8C0280B}"/>
              </a:ext>
            </a:extLst>
          </p:cNvPr>
          <p:cNvSpPr>
            <a:spLocks noGrp="1"/>
          </p:cNvSpPr>
          <p:nvPr>
            <p:ph type="title"/>
          </p:nvPr>
        </p:nvSpPr>
        <p:spPr/>
        <p:txBody>
          <a:bodyPr>
            <a:normAutofit/>
          </a:bodyPr>
          <a:lstStyle/>
          <a:p>
            <a:r>
              <a:rPr lang="nl-BE" i="1" dirty="0"/>
              <a:t>The Descent of Man </a:t>
            </a:r>
            <a:r>
              <a:rPr lang="nl-BE" dirty="0"/>
              <a:t>(Darwin, 1871)</a:t>
            </a:r>
          </a:p>
        </p:txBody>
      </p:sp>
      <p:sp>
        <p:nvSpPr>
          <p:cNvPr id="3" name="Content Placeholder 2">
            <a:extLst>
              <a:ext uri="{FF2B5EF4-FFF2-40B4-BE49-F238E27FC236}">
                <a16:creationId xmlns:a16="http://schemas.microsoft.com/office/drawing/2014/main" id="{2AF7638E-62A4-40AA-B0D4-FE3567E9FB0F}"/>
              </a:ext>
            </a:extLst>
          </p:cNvPr>
          <p:cNvSpPr>
            <a:spLocks noGrp="1"/>
          </p:cNvSpPr>
          <p:nvPr>
            <p:ph idx="1"/>
          </p:nvPr>
        </p:nvSpPr>
        <p:spPr/>
        <p:txBody>
          <a:bodyPr/>
          <a:lstStyle/>
          <a:p>
            <a:pPr marL="0" indent="0">
              <a:buNone/>
            </a:pPr>
            <a:r>
              <a:rPr lang="nl-BE" dirty="0"/>
              <a:t>‘Sociale instincten kunnen met behulp van actieve intellectuele vermogens en het resultaat van gewoonten van nature leiden tot de gulden regel: “wat gij niet wilt dat u geschiedt, doe dat ook een ander niet”, en die ligt aan de basis van moraliteit.’</a:t>
            </a:r>
          </a:p>
        </p:txBody>
      </p:sp>
    </p:spTree>
    <p:extLst>
      <p:ext uri="{BB962C8B-B14F-4D97-AF65-F5344CB8AC3E}">
        <p14:creationId xmlns:p14="http://schemas.microsoft.com/office/powerpoint/2010/main" val="2937488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Biologische </a:t>
            </a:r>
            <a:r>
              <a:rPr lang="nl-NL" dirty="0"/>
              <a:t>en culturele evolutie</a:t>
            </a:r>
            <a:endParaRPr lang="en-US" dirty="0"/>
          </a:p>
        </p:txBody>
      </p:sp>
      <p:sp>
        <p:nvSpPr>
          <p:cNvPr id="3" name="Tijdelijke aanduiding voor inhoud 2"/>
          <p:cNvSpPr>
            <a:spLocks noGrp="1"/>
          </p:cNvSpPr>
          <p:nvPr>
            <p:ph idx="1"/>
          </p:nvPr>
        </p:nvSpPr>
        <p:spPr>
          <a:xfrm>
            <a:off x="457200" y="1600200"/>
            <a:ext cx="8363272" cy="4781128"/>
          </a:xfrm>
        </p:spPr>
        <p:txBody>
          <a:bodyPr>
            <a:normAutofit fontScale="92500" lnSpcReduction="10000"/>
          </a:bodyPr>
          <a:lstStyle/>
          <a:p>
            <a:r>
              <a:rPr lang="nl-NL" dirty="0"/>
              <a:t>Genen en </a:t>
            </a:r>
            <a:r>
              <a:rPr lang="nl-NL" b="1" dirty="0" err="1" smtClean="0"/>
              <a:t>memen</a:t>
            </a:r>
            <a:r>
              <a:rPr lang="nl-NL" b="1" dirty="0" smtClean="0"/>
              <a:t> </a:t>
            </a:r>
            <a:r>
              <a:rPr lang="nl-NL" dirty="0" smtClean="0"/>
              <a:t>(</a:t>
            </a:r>
            <a:r>
              <a:rPr lang="nl-NL" dirty="0" err="1" smtClean="0"/>
              <a:t>Dawkins</a:t>
            </a:r>
            <a:r>
              <a:rPr lang="nl-NL" dirty="0" smtClean="0"/>
              <a:t>), </a:t>
            </a:r>
            <a:r>
              <a:rPr lang="nl-NL" dirty="0" err="1"/>
              <a:t>epidemologische</a:t>
            </a:r>
            <a:r>
              <a:rPr lang="nl-NL" dirty="0"/>
              <a:t> benadering van ideeën/cultuur/religie… </a:t>
            </a:r>
          </a:p>
          <a:p>
            <a:r>
              <a:rPr lang="nl-NL" dirty="0"/>
              <a:t>Verschil in tempo</a:t>
            </a:r>
          </a:p>
          <a:p>
            <a:pPr lvl="1"/>
            <a:r>
              <a:rPr lang="nl-NL" dirty="0"/>
              <a:t>Anachronismen/conflict</a:t>
            </a:r>
          </a:p>
          <a:p>
            <a:pPr lvl="2"/>
            <a:r>
              <a:rPr lang="nl-NL" dirty="0"/>
              <a:t>Fobieën</a:t>
            </a:r>
          </a:p>
          <a:p>
            <a:pPr lvl="2"/>
            <a:r>
              <a:rPr lang="nl-NL" dirty="0"/>
              <a:t>Monogamie</a:t>
            </a:r>
          </a:p>
          <a:p>
            <a:pPr lvl="1"/>
            <a:r>
              <a:rPr lang="nl-NL" dirty="0" err="1"/>
              <a:t>Memen</a:t>
            </a:r>
            <a:r>
              <a:rPr lang="nl-NL" dirty="0"/>
              <a:t> kunnen tegen genen ingaan</a:t>
            </a:r>
          </a:p>
          <a:p>
            <a:pPr lvl="2"/>
            <a:r>
              <a:rPr lang="nl-NL" b="1" dirty="0" err="1"/>
              <a:t>Dawkins</a:t>
            </a:r>
            <a:r>
              <a:rPr lang="nl-NL" dirty="0"/>
              <a:t>: er is geen soort die zich zo hevig tegen de tirannie van de zelfzuchtige genen kan verzetten (celibaat, kinderloosheid, …)</a:t>
            </a:r>
          </a:p>
          <a:p>
            <a:r>
              <a:rPr lang="nl-NL" dirty="0"/>
              <a:t>IS/OUGHT kloof (David Hume)</a:t>
            </a:r>
          </a:p>
          <a:p>
            <a:pPr lvl="1"/>
            <a:r>
              <a:rPr lang="nl-NL" sz="1700" dirty="0">
                <a:hlinkClick r:id="rId3"/>
              </a:rPr>
              <a:t>http://www.bbc.co.uk/programmes/p02c7css</a:t>
            </a:r>
            <a:r>
              <a:rPr lang="nl-NL" sz="1700" dirty="0"/>
              <a:t>   </a:t>
            </a:r>
          </a:p>
          <a:p>
            <a:pPr lvl="1"/>
            <a:endParaRPr lang="nl-NL" dirty="0"/>
          </a:p>
          <a:p>
            <a:pPr lvl="1"/>
            <a:endParaRPr lang="en-US" dirty="0"/>
          </a:p>
        </p:txBody>
      </p:sp>
    </p:spTree>
    <p:extLst>
      <p:ext uri="{BB962C8B-B14F-4D97-AF65-F5344CB8AC3E}">
        <p14:creationId xmlns:p14="http://schemas.microsoft.com/office/powerpoint/2010/main" val="3880336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endParaRPr lang="nl-BE"/>
          </a:p>
        </p:txBody>
      </p:sp>
      <p:pic>
        <p:nvPicPr>
          <p:cNvPr id="5" name="Picture 4">
            <a:extLst>
              <a:ext uri="{FF2B5EF4-FFF2-40B4-BE49-F238E27FC236}">
                <a16:creationId xmlns:a16="http://schemas.microsoft.com/office/drawing/2014/main" id="{58C04E2F-AC8C-4DAA-84D8-B1E6EC847F71}"/>
              </a:ext>
            </a:extLst>
          </p:cNvPr>
          <p:cNvPicPr>
            <a:picLocks noChangeAspect="1"/>
          </p:cNvPicPr>
          <p:nvPr/>
        </p:nvPicPr>
        <p:blipFill>
          <a:blip r:embed="rId2"/>
          <a:stretch>
            <a:fillRect/>
          </a:stretch>
        </p:blipFill>
        <p:spPr>
          <a:xfrm>
            <a:off x="4768870" y="141028"/>
            <a:ext cx="4375130" cy="6635836"/>
          </a:xfrm>
          <a:prstGeom prst="rect">
            <a:avLst/>
          </a:prstGeom>
        </p:spPr>
      </p:pic>
      <p:pic>
        <p:nvPicPr>
          <p:cNvPr id="6" name="Picture 3">
            <a:extLst>
              <a:ext uri="{FF2B5EF4-FFF2-40B4-BE49-F238E27FC236}">
                <a16:creationId xmlns:a16="http://schemas.microsoft.com/office/drawing/2014/main" id="{20B9F4FD-8C89-43CA-872C-3C5BD05AE5E9}"/>
              </a:ext>
            </a:extLst>
          </p:cNvPr>
          <p:cNvPicPr>
            <a:picLocks noChangeAspect="1"/>
          </p:cNvPicPr>
          <p:nvPr/>
        </p:nvPicPr>
        <p:blipFill>
          <a:blip r:embed="rId3"/>
          <a:stretch>
            <a:fillRect/>
          </a:stretch>
        </p:blipFill>
        <p:spPr>
          <a:xfrm>
            <a:off x="97971" y="-81136"/>
            <a:ext cx="4474029" cy="6858000"/>
          </a:xfrm>
          <a:prstGeom prst="rect">
            <a:avLst/>
          </a:prstGeom>
        </p:spPr>
      </p:pic>
    </p:spTree>
    <p:extLst>
      <p:ext uri="{BB962C8B-B14F-4D97-AF65-F5344CB8AC3E}">
        <p14:creationId xmlns:p14="http://schemas.microsoft.com/office/powerpoint/2010/main" val="102719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Sociaal darwinisme</a:t>
            </a:r>
            <a:endParaRPr lang="nl-BE" dirty="0"/>
          </a:p>
        </p:txBody>
      </p:sp>
      <p:sp>
        <p:nvSpPr>
          <p:cNvPr id="3" name="Tijdelijke aanduiding voor inhoud 2"/>
          <p:cNvSpPr>
            <a:spLocks noGrp="1"/>
          </p:cNvSpPr>
          <p:nvPr>
            <p:ph idx="1"/>
          </p:nvPr>
        </p:nvSpPr>
        <p:spPr/>
        <p:txBody>
          <a:bodyPr>
            <a:normAutofit/>
          </a:bodyPr>
          <a:lstStyle/>
          <a:p>
            <a:r>
              <a:rPr lang="nl-BE" dirty="0"/>
              <a:t>Herbert Spencer (1820-1903</a:t>
            </a:r>
            <a:r>
              <a:rPr lang="nl-BE" dirty="0" smtClean="0"/>
              <a:t>)</a:t>
            </a:r>
          </a:p>
          <a:p>
            <a:pPr marL="457200" lvl="1" indent="0">
              <a:buNone/>
            </a:pPr>
            <a:endParaRPr lang="nl-BE" dirty="0" smtClean="0"/>
          </a:p>
          <a:p>
            <a:r>
              <a:rPr lang="nl-BE" dirty="0" smtClean="0"/>
              <a:t>Evolutiemechanismen zorgen voor vooruitgang binnen de soort.</a:t>
            </a:r>
          </a:p>
          <a:p>
            <a:endParaRPr lang="nl-BE" dirty="0"/>
          </a:p>
          <a:p>
            <a:r>
              <a:rPr lang="nl-BE" dirty="0"/>
              <a:t>natuurlijke selectie en </a:t>
            </a:r>
            <a:r>
              <a:rPr lang="nl-BE" i="1" dirty="0"/>
              <a:t>survival </a:t>
            </a:r>
            <a:r>
              <a:rPr lang="nl-BE" i="1" dirty="0" smtClean="0"/>
              <a:t>of the </a:t>
            </a:r>
            <a:r>
              <a:rPr lang="nl-BE" i="1" dirty="0" err="1"/>
              <a:t>fittest</a:t>
            </a:r>
            <a:r>
              <a:rPr lang="nl-BE" dirty="0"/>
              <a:t> </a:t>
            </a:r>
            <a:r>
              <a:rPr lang="nl-BE" dirty="0" smtClean="0"/>
              <a:t>toepassen in </a:t>
            </a:r>
            <a:r>
              <a:rPr lang="nl-BE" dirty="0" err="1" smtClean="0"/>
              <a:t>in</a:t>
            </a:r>
            <a:r>
              <a:rPr lang="nl-BE" dirty="0" smtClean="0"/>
              <a:t> </a:t>
            </a:r>
            <a:r>
              <a:rPr lang="nl-BE" dirty="0"/>
              <a:t>de sociologie, de economie, de ethiek, de </a:t>
            </a:r>
            <a:r>
              <a:rPr lang="nl-BE" dirty="0" smtClean="0"/>
              <a:t>politiek en </a:t>
            </a:r>
            <a:r>
              <a:rPr lang="nl-BE" dirty="0"/>
              <a:t>de geneeskunde</a:t>
            </a:r>
          </a:p>
        </p:txBody>
      </p:sp>
    </p:spTree>
    <p:extLst>
      <p:ext uri="{BB962C8B-B14F-4D97-AF65-F5344CB8AC3E}">
        <p14:creationId xmlns:p14="http://schemas.microsoft.com/office/powerpoint/2010/main" val="476448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DCD102-629F-4317-86CA-39A6F48AAE95}"/>
              </a:ext>
            </a:extLst>
          </p:cNvPr>
          <p:cNvSpPr>
            <a:spLocks noGrp="1"/>
          </p:cNvSpPr>
          <p:nvPr>
            <p:ph idx="1"/>
          </p:nvPr>
        </p:nvSpPr>
        <p:spPr>
          <a:xfrm>
            <a:off x="467544" y="620688"/>
            <a:ext cx="8219256" cy="6120680"/>
          </a:xfrm>
        </p:spPr>
        <p:txBody>
          <a:bodyPr>
            <a:normAutofit fontScale="92500" lnSpcReduction="10000"/>
          </a:bodyPr>
          <a:lstStyle/>
          <a:p>
            <a:pPr marL="0" indent="0">
              <a:buNone/>
            </a:pPr>
            <a:r>
              <a:rPr lang="nl-BE" b="0" i="0" dirty="0">
                <a:solidFill>
                  <a:srgbClr val="000000"/>
                </a:solidFill>
                <a:effectLst/>
                <a:latin typeface="Georgia" panose="02040502050405020303" pitchFamily="18" charset="0"/>
              </a:rPr>
              <a:t>De mens is een overlevingsapparaat voor zowel genen als memen. Memen en genen planten zich op vergelijkbare wijze voort, stelt Dawkins. Genen breiden zich uit in de genenpool via voortplanting, namelijk door via zaadcellen en eicellen van het lichaam van de ouder naar het lichaam van het kind over te springen. Memen planten zich voort door, via imitatie, van brein naar brein te springen; op die manier verbreiden ze zich in de cultuurpool, door Dawkins de ,,memenpool'' genoemd.</a:t>
            </a:r>
          </a:p>
          <a:p>
            <a:pPr marL="0" indent="0">
              <a:buNone/>
            </a:pPr>
            <a:r>
              <a:rPr lang="nl-BE" b="0" dirty="0">
                <a:solidFill>
                  <a:srgbClr val="000000"/>
                </a:solidFill>
                <a:effectLst/>
                <a:latin typeface="Georgia" panose="02040502050405020303" pitchFamily="18" charset="0"/>
              </a:rPr>
              <a:t>Het mechanisme van </a:t>
            </a:r>
            <a:r>
              <a:rPr lang="nl-BE" b="0" i="1" dirty="0">
                <a:solidFill>
                  <a:srgbClr val="000000"/>
                </a:solidFill>
                <a:effectLst/>
                <a:latin typeface="Georgia" panose="02040502050405020303" pitchFamily="18" charset="0"/>
              </a:rPr>
              <a:t>survival of the fittest </a:t>
            </a:r>
            <a:r>
              <a:rPr lang="nl-BE" b="0" dirty="0">
                <a:solidFill>
                  <a:srgbClr val="000000"/>
                </a:solidFill>
                <a:effectLst/>
                <a:latin typeface="Georgia" panose="02040502050405020303" pitchFamily="18" charset="0"/>
              </a:rPr>
              <a:t>is ook van toepassing op (muterende) memen</a:t>
            </a:r>
            <a:endParaRPr lang="nl-BE" dirty="0"/>
          </a:p>
        </p:txBody>
      </p:sp>
    </p:spTree>
    <p:extLst>
      <p:ext uri="{BB962C8B-B14F-4D97-AF65-F5344CB8AC3E}">
        <p14:creationId xmlns:p14="http://schemas.microsoft.com/office/powerpoint/2010/main" val="2061758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79512" y="274638"/>
            <a:ext cx="8640960" cy="1143000"/>
          </a:xfrm>
        </p:spPr>
        <p:txBody>
          <a:bodyPr>
            <a:normAutofit/>
          </a:bodyPr>
          <a:lstStyle/>
          <a:p>
            <a:r>
              <a:rPr lang="nl-NL" dirty="0" smtClean="0"/>
              <a:t>Cognitieve </a:t>
            </a:r>
            <a:r>
              <a:rPr lang="nl-NL" dirty="0"/>
              <a:t>studie van religie (CSR)</a:t>
            </a:r>
            <a:endParaRPr lang="en-US" dirty="0"/>
          </a:p>
        </p:txBody>
      </p:sp>
      <p:sp>
        <p:nvSpPr>
          <p:cNvPr id="3" name="Tijdelijke aanduiding voor inhoud 2"/>
          <p:cNvSpPr>
            <a:spLocks noGrp="1"/>
          </p:cNvSpPr>
          <p:nvPr>
            <p:ph idx="1"/>
          </p:nvPr>
        </p:nvSpPr>
        <p:spPr/>
        <p:txBody>
          <a:bodyPr>
            <a:normAutofit fontScale="92500"/>
          </a:bodyPr>
          <a:lstStyle/>
          <a:p>
            <a:r>
              <a:rPr lang="en-US" dirty="0" err="1"/>
              <a:t>Enorme</a:t>
            </a:r>
            <a:r>
              <a:rPr lang="en-US" dirty="0"/>
              <a:t> </a:t>
            </a:r>
            <a:r>
              <a:rPr lang="en-US" dirty="0" err="1"/>
              <a:t>diversiteit</a:t>
            </a:r>
            <a:r>
              <a:rPr lang="en-US" dirty="0"/>
              <a:t>,</a:t>
            </a:r>
          </a:p>
          <a:p>
            <a:pPr lvl="1"/>
            <a:r>
              <a:rPr lang="en-US" dirty="0"/>
              <a:t>In </a:t>
            </a:r>
            <a:r>
              <a:rPr lang="en-US" dirty="0" err="1"/>
              <a:t>praktijken</a:t>
            </a:r>
            <a:r>
              <a:rPr lang="en-US" dirty="0"/>
              <a:t> en </a:t>
            </a:r>
            <a:r>
              <a:rPr lang="en-US" dirty="0" err="1"/>
              <a:t>opvattingen</a:t>
            </a:r>
            <a:endParaRPr lang="en-US" dirty="0"/>
          </a:p>
          <a:p>
            <a:pPr lvl="1"/>
            <a:r>
              <a:rPr lang="en-US" dirty="0" err="1"/>
              <a:t>Verschil</a:t>
            </a:r>
            <a:r>
              <a:rPr lang="en-US" dirty="0"/>
              <a:t> </a:t>
            </a:r>
            <a:r>
              <a:rPr lang="en-US" dirty="0" err="1"/>
              <a:t>tussen</a:t>
            </a:r>
            <a:r>
              <a:rPr lang="en-US" dirty="0"/>
              <a:t> ‘</a:t>
            </a:r>
            <a:r>
              <a:rPr lang="en-US" dirty="0" err="1"/>
              <a:t>officiële</a:t>
            </a:r>
            <a:r>
              <a:rPr lang="en-US" dirty="0"/>
              <a:t>’ leer en folk religion</a:t>
            </a:r>
          </a:p>
          <a:p>
            <a:r>
              <a:rPr lang="nl-NL" dirty="0"/>
              <a:t>Zoektocht naar één enkele oorsprong van religie</a:t>
            </a:r>
          </a:p>
          <a:p>
            <a:pPr marL="971550" lvl="1" indent="-514350">
              <a:buFont typeface="+mj-lt"/>
              <a:buAutoNum type="arabicPeriod"/>
            </a:pPr>
            <a:r>
              <a:rPr lang="nl-NL" dirty="0"/>
              <a:t>Religie is houvast en antwoord op angst</a:t>
            </a:r>
          </a:p>
          <a:p>
            <a:pPr marL="971550" lvl="1" indent="-514350">
              <a:buFont typeface="+mj-lt"/>
              <a:buAutoNum type="arabicPeriod"/>
            </a:pPr>
            <a:r>
              <a:rPr lang="nl-NL" dirty="0"/>
              <a:t>Religie biedt verklaringen</a:t>
            </a:r>
          </a:p>
          <a:p>
            <a:pPr marL="971550" lvl="1" indent="-514350">
              <a:buFont typeface="+mj-lt"/>
              <a:buAutoNum type="arabicPeriod"/>
            </a:pPr>
            <a:r>
              <a:rPr lang="nl-NL" dirty="0"/>
              <a:t>Religie verschaft troost (lijden, eindigheid)</a:t>
            </a:r>
          </a:p>
          <a:p>
            <a:pPr marL="971550" lvl="1" indent="-514350">
              <a:buFont typeface="+mj-lt"/>
              <a:buAutoNum type="arabicPeriod"/>
            </a:pPr>
            <a:r>
              <a:rPr lang="nl-NL" dirty="0"/>
              <a:t>Religie zorgt voor sociale orde</a:t>
            </a:r>
          </a:p>
          <a:p>
            <a:pPr marL="971550" lvl="1" indent="-514350">
              <a:buFont typeface="+mj-lt"/>
              <a:buAutoNum type="arabicPeriod"/>
            </a:pPr>
            <a:r>
              <a:rPr lang="nl-NL" dirty="0"/>
              <a:t>Religie is een cognitieve illusie</a:t>
            </a:r>
          </a:p>
          <a:p>
            <a:endParaRPr lang="en-US" dirty="0"/>
          </a:p>
        </p:txBody>
      </p:sp>
    </p:spTree>
    <p:extLst>
      <p:ext uri="{BB962C8B-B14F-4D97-AF65-F5344CB8AC3E}">
        <p14:creationId xmlns:p14="http://schemas.microsoft.com/office/powerpoint/2010/main" val="2876479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p:cNvPicPr>
            <a:picLocks noChangeAspect="1"/>
          </p:cNvPicPr>
          <p:nvPr/>
        </p:nvPicPr>
        <p:blipFill>
          <a:blip r:embed="rId2"/>
          <a:stretch>
            <a:fillRect/>
          </a:stretch>
        </p:blipFill>
        <p:spPr>
          <a:xfrm>
            <a:off x="3772810" y="3431131"/>
            <a:ext cx="2346328" cy="1757481"/>
          </a:xfrm>
          <a:prstGeom prst="rect">
            <a:avLst/>
          </a:prstGeom>
        </p:spPr>
      </p:pic>
      <p:pic>
        <p:nvPicPr>
          <p:cNvPr id="12" name="Afbeelding 11"/>
          <p:cNvPicPr>
            <a:picLocks noChangeAspect="1"/>
          </p:cNvPicPr>
          <p:nvPr/>
        </p:nvPicPr>
        <p:blipFill>
          <a:blip r:embed="rId3"/>
          <a:stretch>
            <a:fillRect/>
          </a:stretch>
        </p:blipFill>
        <p:spPr>
          <a:xfrm>
            <a:off x="3540091" y="1959906"/>
            <a:ext cx="2847975" cy="1600200"/>
          </a:xfrm>
          <a:prstGeom prst="rect">
            <a:avLst/>
          </a:prstGeom>
        </p:spPr>
      </p:pic>
      <p:pic>
        <p:nvPicPr>
          <p:cNvPr id="4" name="Afbeelding 3" descr="Hare krishn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 y="0"/>
            <a:ext cx="3771900" cy="2804177"/>
          </a:xfrm>
          <a:prstGeom prst="rect">
            <a:avLst/>
          </a:prstGeom>
        </p:spPr>
      </p:pic>
      <p:pic>
        <p:nvPicPr>
          <p:cNvPr id="5" name="Afbeelding 4" descr="mekk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14" y="-536"/>
            <a:ext cx="3810000" cy="2133600"/>
          </a:xfrm>
          <a:prstGeom prst="rect">
            <a:avLst/>
          </a:prstGeom>
        </p:spPr>
      </p:pic>
      <p:pic>
        <p:nvPicPr>
          <p:cNvPr id="6" name="Afbeelding 5" descr="Katholieke mi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20" y="2412675"/>
            <a:ext cx="3797300" cy="2133600"/>
          </a:xfrm>
          <a:prstGeom prst="rect">
            <a:avLst/>
          </a:prstGeom>
        </p:spPr>
      </p:pic>
      <p:pic>
        <p:nvPicPr>
          <p:cNvPr id="7" name="Afbeelding 6" descr="Ritual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4966" y="1540965"/>
            <a:ext cx="3505200" cy="2324100"/>
          </a:xfrm>
          <a:prstGeom prst="rect">
            <a:avLst/>
          </a:prstGeom>
        </p:spPr>
      </p:pic>
      <p:pic>
        <p:nvPicPr>
          <p:cNvPr id="8" name="Afbeelding 7" descr="Ritual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6637" y="4540087"/>
            <a:ext cx="3492500" cy="2324100"/>
          </a:xfrm>
          <a:prstGeom prst="rect">
            <a:avLst/>
          </a:prstGeom>
        </p:spPr>
      </p:pic>
      <p:pic>
        <p:nvPicPr>
          <p:cNvPr id="2" name="Afbeelding 1"/>
          <p:cNvPicPr>
            <a:picLocks noChangeAspect="1"/>
          </p:cNvPicPr>
          <p:nvPr/>
        </p:nvPicPr>
        <p:blipFill>
          <a:blip r:embed="rId9"/>
          <a:stretch>
            <a:fillRect/>
          </a:stretch>
        </p:blipFill>
        <p:spPr>
          <a:xfrm>
            <a:off x="6234022" y="8861"/>
            <a:ext cx="2962275" cy="1543050"/>
          </a:xfrm>
          <a:prstGeom prst="rect">
            <a:avLst/>
          </a:prstGeom>
        </p:spPr>
      </p:pic>
      <p:pic>
        <p:nvPicPr>
          <p:cNvPr id="10" name="Afbeelding 9"/>
          <p:cNvPicPr>
            <a:picLocks noChangeAspect="1"/>
          </p:cNvPicPr>
          <p:nvPr/>
        </p:nvPicPr>
        <p:blipFill>
          <a:blip r:embed="rId10"/>
          <a:stretch>
            <a:fillRect/>
          </a:stretch>
        </p:blipFill>
        <p:spPr>
          <a:xfrm>
            <a:off x="11720" y="4180324"/>
            <a:ext cx="2614917" cy="2677675"/>
          </a:xfrm>
          <a:prstGeom prst="rect">
            <a:avLst/>
          </a:prstGeom>
        </p:spPr>
      </p:pic>
      <p:pic>
        <p:nvPicPr>
          <p:cNvPr id="13" name="Afbeelding 12"/>
          <p:cNvPicPr>
            <a:picLocks noChangeAspect="1"/>
          </p:cNvPicPr>
          <p:nvPr/>
        </p:nvPicPr>
        <p:blipFill>
          <a:blip r:embed="rId11"/>
          <a:stretch>
            <a:fillRect/>
          </a:stretch>
        </p:blipFill>
        <p:spPr>
          <a:xfrm>
            <a:off x="5787245" y="3300153"/>
            <a:ext cx="1917617" cy="2898217"/>
          </a:xfrm>
          <a:prstGeom prst="rect">
            <a:avLst/>
          </a:prstGeom>
        </p:spPr>
      </p:pic>
      <p:pic>
        <p:nvPicPr>
          <p:cNvPr id="14" name="Afbeelding 13"/>
          <p:cNvPicPr>
            <a:picLocks noChangeAspect="1"/>
          </p:cNvPicPr>
          <p:nvPr/>
        </p:nvPicPr>
        <p:blipFill>
          <a:blip r:embed="rId12"/>
          <a:stretch>
            <a:fillRect/>
          </a:stretch>
        </p:blipFill>
        <p:spPr>
          <a:xfrm>
            <a:off x="6038758" y="4737894"/>
            <a:ext cx="3105241" cy="2142616"/>
          </a:xfrm>
          <a:prstGeom prst="rect">
            <a:avLst/>
          </a:prstGeom>
        </p:spPr>
      </p:pic>
      <p:pic>
        <p:nvPicPr>
          <p:cNvPr id="15" name="Afbeelding 14"/>
          <p:cNvPicPr>
            <a:picLocks noChangeAspect="1"/>
          </p:cNvPicPr>
          <p:nvPr/>
        </p:nvPicPr>
        <p:blipFill>
          <a:blip r:embed="rId13"/>
          <a:stretch>
            <a:fillRect/>
          </a:stretch>
        </p:blipFill>
        <p:spPr>
          <a:xfrm>
            <a:off x="7410202" y="3446336"/>
            <a:ext cx="1739473" cy="1302926"/>
          </a:xfrm>
          <a:prstGeom prst="rect">
            <a:avLst/>
          </a:prstGeom>
        </p:spPr>
      </p:pic>
    </p:spTree>
    <p:extLst>
      <p:ext uri="{BB962C8B-B14F-4D97-AF65-F5344CB8AC3E}">
        <p14:creationId xmlns:p14="http://schemas.microsoft.com/office/powerpoint/2010/main" val="3934684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79512" y="274638"/>
            <a:ext cx="8507288" cy="1143000"/>
          </a:xfrm>
        </p:spPr>
        <p:txBody>
          <a:bodyPr>
            <a:normAutofit fontScale="90000"/>
          </a:bodyPr>
          <a:lstStyle/>
          <a:p>
            <a:r>
              <a:rPr lang="nl-NL" dirty="0"/>
              <a:t>2.5.3 Cognitieve studie van religie (CSR)</a:t>
            </a:r>
            <a:endParaRPr lang="en-US" dirty="0"/>
          </a:p>
        </p:txBody>
      </p:sp>
      <p:sp>
        <p:nvSpPr>
          <p:cNvPr id="3" name="Tijdelijke aanduiding voor inhoud 2"/>
          <p:cNvSpPr>
            <a:spLocks noGrp="1"/>
          </p:cNvSpPr>
          <p:nvPr>
            <p:ph idx="1"/>
          </p:nvPr>
        </p:nvSpPr>
        <p:spPr>
          <a:xfrm>
            <a:off x="457200" y="1417638"/>
            <a:ext cx="8229600" cy="5140573"/>
          </a:xfrm>
        </p:spPr>
        <p:txBody>
          <a:bodyPr>
            <a:normAutofit/>
          </a:bodyPr>
          <a:lstStyle/>
          <a:p>
            <a:r>
              <a:rPr lang="nl-NL" dirty="0" err="1"/>
              <a:t>Religious</a:t>
            </a:r>
            <a:r>
              <a:rPr lang="nl-NL" dirty="0"/>
              <a:t> </a:t>
            </a:r>
            <a:r>
              <a:rPr lang="nl-NL" dirty="0" err="1"/>
              <a:t>beliefs</a:t>
            </a:r>
            <a:r>
              <a:rPr lang="nl-NL" dirty="0"/>
              <a:t> </a:t>
            </a:r>
            <a:r>
              <a:rPr lang="nl-NL" dirty="0" err="1"/>
              <a:t>and</a:t>
            </a:r>
            <a:r>
              <a:rPr lang="nl-NL" dirty="0"/>
              <a:t> </a:t>
            </a:r>
            <a:r>
              <a:rPr lang="nl-NL" dirty="0" err="1"/>
              <a:t>practices</a:t>
            </a:r>
            <a:r>
              <a:rPr lang="nl-NL" dirty="0"/>
              <a:t> </a:t>
            </a:r>
            <a:r>
              <a:rPr lang="nl-NL" dirty="0" err="1"/>
              <a:t>result</a:t>
            </a:r>
            <a:r>
              <a:rPr lang="nl-NL" dirty="0"/>
              <a:t> </a:t>
            </a:r>
            <a:r>
              <a:rPr lang="nl-NL" dirty="0" err="1"/>
              <a:t>from</a:t>
            </a:r>
            <a:r>
              <a:rPr lang="nl-NL" dirty="0"/>
              <a:t> </a:t>
            </a:r>
            <a:r>
              <a:rPr lang="nl-NL" dirty="0" err="1"/>
              <a:t>normally</a:t>
            </a:r>
            <a:r>
              <a:rPr lang="nl-NL" dirty="0"/>
              <a:t> </a:t>
            </a:r>
            <a:r>
              <a:rPr lang="nl-NL" dirty="0" err="1"/>
              <a:t>functioning</a:t>
            </a:r>
            <a:r>
              <a:rPr lang="nl-NL" dirty="0"/>
              <a:t> human </a:t>
            </a:r>
            <a:r>
              <a:rPr lang="nl-NL" dirty="0" err="1"/>
              <a:t>cognitive</a:t>
            </a:r>
            <a:r>
              <a:rPr lang="nl-NL" dirty="0"/>
              <a:t> </a:t>
            </a:r>
            <a:r>
              <a:rPr lang="nl-NL" dirty="0" err="1"/>
              <a:t>processes</a:t>
            </a:r>
            <a:r>
              <a:rPr lang="nl-NL" dirty="0"/>
              <a:t>.</a:t>
            </a:r>
          </a:p>
          <a:p>
            <a:r>
              <a:rPr lang="nl-NL" dirty="0" err="1"/>
              <a:t>Religion</a:t>
            </a:r>
            <a:r>
              <a:rPr lang="nl-NL" dirty="0"/>
              <a:t> is </a:t>
            </a:r>
            <a:r>
              <a:rPr lang="nl-NL" dirty="0" err="1"/>
              <a:t>not</a:t>
            </a:r>
            <a:r>
              <a:rPr lang="nl-NL" dirty="0"/>
              <a:t> a </a:t>
            </a:r>
            <a:r>
              <a:rPr lang="nl-NL" dirty="0" err="1"/>
              <a:t>purely</a:t>
            </a:r>
            <a:r>
              <a:rPr lang="nl-NL" dirty="0"/>
              <a:t> </a:t>
            </a:r>
            <a:r>
              <a:rPr lang="nl-NL" dirty="0" err="1"/>
              <a:t>cultural</a:t>
            </a:r>
            <a:r>
              <a:rPr lang="nl-NL" dirty="0"/>
              <a:t> </a:t>
            </a:r>
            <a:r>
              <a:rPr lang="nl-NL" dirty="0" err="1"/>
              <a:t>phenomenon</a:t>
            </a:r>
            <a:r>
              <a:rPr lang="nl-NL" dirty="0"/>
              <a:t>. </a:t>
            </a:r>
            <a:r>
              <a:rPr lang="nl-NL" sz="2200" dirty="0"/>
              <a:t>(</a:t>
            </a:r>
            <a:r>
              <a:rPr lang="nl-NL" sz="2200" dirty="0" err="1"/>
              <a:t>This</a:t>
            </a:r>
            <a:r>
              <a:rPr lang="nl-NL" sz="2200" dirty="0"/>
              <a:t> </a:t>
            </a:r>
            <a:r>
              <a:rPr lang="nl-NL" sz="2200" dirty="0" err="1"/>
              <a:t>however</a:t>
            </a:r>
            <a:r>
              <a:rPr lang="nl-NL" sz="2200" dirty="0"/>
              <a:t> does </a:t>
            </a:r>
            <a:r>
              <a:rPr lang="nl-NL" sz="2200" dirty="0" err="1"/>
              <a:t>not</a:t>
            </a:r>
            <a:r>
              <a:rPr lang="nl-NL" sz="2200" dirty="0"/>
              <a:t> </a:t>
            </a:r>
            <a:r>
              <a:rPr lang="nl-NL" sz="2200" dirty="0" err="1"/>
              <a:t>preclude</a:t>
            </a:r>
            <a:r>
              <a:rPr lang="nl-NL" sz="2200" dirty="0"/>
              <a:t> </a:t>
            </a:r>
            <a:r>
              <a:rPr lang="nl-NL" sz="2200" dirty="0" err="1"/>
              <a:t>an</a:t>
            </a:r>
            <a:r>
              <a:rPr lang="nl-NL" sz="2200" dirty="0"/>
              <a:t> important </a:t>
            </a:r>
            <a:r>
              <a:rPr lang="nl-NL" sz="2200" dirty="0" err="1"/>
              <a:t>role</a:t>
            </a:r>
            <a:r>
              <a:rPr lang="nl-NL" sz="2200" dirty="0"/>
              <a:t> of culture)</a:t>
            </a:r>
          </a:p>
          <a:p>
            <a:r>
              <a:rPr lang="nl-NL" dirty="0"/>
              <a:t>The human mind is </a:t>
            </a:r>
            <a:r>
              <a:rPr lang="nl-NL" dirty="0" err="1"/>
              <a:t>composed</a:t>
            </a:r>
            <a:r>
              <a:rPr lang="nl-NL" dirty="0"/>
              <a:t> of </a:t>
            </a:r>
            <a:r>
              <a:rPr lang="nl-NL" dirty="0" err="1"/>
              <a:t>several</a:t>
            </a:r>
            <a:r>
              <a:rPr lang="nl-NL" dirty="0"/>
              <a:t> domain-</a:t>
            </a:r>
            <a:r>
              <a:rPr lang="nl-NL" dirty="0" err="1"/>
              <a:t>specific</a:t>
            </a:r>
            <a:r>
              <a:rPr lang="nl-NL" dirty="0"/>
              <a:t> </a:t>
            </a:r>
            <a:r>
              <a:rPr lang="nl-NL" dirty="0" err="1"/>
              <a:t>cognitive</a:t>
            </a:r>
            <a:r>
              <a:rPr lang="nl-NL" dirty="0"/>
              <a:t> </a:t>
            </a:r>
            <a:r>
              <a:rPr lang="nl-NL" dirty="0" err="1"/>
              <a:t>capacities</a:t>
            </a:r>
            <a:r>
              <a:rPr lang="nl-NL" dirty="0"/>
              <a:t> </a:t>
            </a:r>
            <a:r>
              <a:rPr lang="nl-NL" dirty="0" err="1"/>
              <a:t>that</a:t>
            </a:r>
            <a:r>
              <a:rPr lang="nl-NL" dirty="0"/>
              <a:t> </a:t>
            </a:r>
            <a:r>
              <a:rPr lang="nl-NL" dirty="0" err="1"/>
              <a:t>underlie</a:t>
            </a:r>
            <a:r>
              <a:rPr lang="nl-NL" dirty="0"/>
              <a:t> </a:t>
            </a:r>
            <a:r>
              <a:rPr lang="nl-NL" dirty="0" err="1"/>
              <a:t>our</a:t>
            </a:r>
            <a:r>
              <a:rPr lang="nl-NL" dirty="0"/>
              <a:t> </a:t>
            </a:r>
            <a:r>
              <a:rPr lang="nl-NL" dirty="0" err="1"/>
              <a:t>ability</a:t>
            </a:r>
            <a:r>
              <a:rPr lang="nl-NL" dirty="0"/>
              <a:t> </a:t>
            </a:r>
            <a:r>
              <a:rPr lang="nl-NL" dirty="0" err="1"/>
              <a:t>to</a:t>
            </a:r>
            <a:r>
              <a:rPr lang="nl-NL" dirty="0"/>
              <a:t> </a:t>
            </a:r>
            <a:r>
              <a:rPr lang="nl-NL" dirty="0" err="1"/>
              <a:t>acquire</a:t>
            </a:r>
            <a:r>
              <a:rPr lang="nl-NL" dirty="0"/>
              <a:t> </a:t>
            </a:r>
            <a:r>
              <a:rPr lang="nl-NL" dirty="0" err="1"/>
              <a:t>particular</a:t>
            </a:r>
            <a:r>
              <a:rPr lang="nl-NL" dirty="0"/>
              <a:t> </a:t>
            </a:r>
            <a:r>
              <a:rPr lang="nl-NL" dirty="0" err="1"/>
              <a:t>religious</a:t>
            </a:r>
            <a:r>
              <a:rPr lang="nl-NL" dirty="0"/>
              <a:t> </a:t>
            </a:r>
            <a:r>
              <a:rPr lang="nl-NL" dirty="0" err="1"/>
              <a:t>beliefs</a:t>
            </a:r>
            <a:endParaRPr lang="nl-NL" dirty="0"/>
          </a:p>
          <a:p>
            <a:pPr marL="0" indent="0">
              <a:buNone/>
            </a:pPr>
            <a:r>
              <a:rPr lang="nl-NL" sz="1900" dirty="0"/>
              <a:t> (De Cruz &amp; De </a:t>
            </a:r>
            <a:r>
              <a:rPr lang="nl-NL" sz="1900" dirty="0" err="1"/>
              <a:t>Smedt</a:t>
            </a:r>
            <a:r>
              <a:rPr lang="nl-NL" sz="1900" dirty="0"/>
              <a:t> 2015: 15)</a:t>
            </a:r>
            <a:endParaRPr lang="en-US" sz="1900" dirty="0"/>
          </a:p>
        </p:txBody>
      </p:sp>
    </p:spTree>
    <p:extLst>
      <p:ext uri="{BB962C8B-B14F-4D97-AF65-F5344CB8AC3E}">
        <p14:creationId xmlns:p14="http://schemas.microsoft.com/office/powerpoint/2010/main" val="1110796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77" y="7392"/>
            <a:ext cx="2269994" cy="347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C77E55C2-C9C1-4616-92B7-3FA3B254B013}"/>
              </a:ext>
            </a:extLst>
          </p:cNvPr>
          <p:cNvPicPr>
            <a:picLocks noChangeAspect="1"/>
          </p:cNvPicPr>
          <p:nvPr/>
        </p:nvPicPr>
        <p:blipFill>
          <a:blip r:embed="rId3"/>
          <a:stretch>
            <a:fillRect/>
          </a:stretch>
        </p:blipFill>
        <p:spPr>
          <a:xfrm>
            <a:off x="38199" y="2977316"/>
            <a:ext cx="2615735" cy="3896274"/>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7837" y="-30832"/>
            <a:ext cx="2410197" cy="369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0"/>
            <a:ext cx="2088232" cy="3356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4453" y="3327276"/>
            <a:ext cx="2317713" cy="347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078" y="3459559"/>
            <a:ext cx="2169181" cy="334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375407F9-D9A2-476E-BD58-31E981155EEE}"/>
              </a:ext>
            </a:extLst>
          </p:cNvPr>
          <p:cNvPicPr>
            <a:picLocks noChangeAspect="1"/>
          </p:cNvPicPr>
          <p:nvPr/>
        </p:nvPicPr>
        <p:blipFill>
          <a:blip r:embed="rId8"/>
          <a:stretch>
            <a:fillRect/>
          </a:stretch>
        </p:blipFill>
        <p:spPr>
          <a:xfrm>
            <a:off x="4668482" y="3100881"/>
            <a:ext cx="2250821" cy="3699979"/>
          </a:xfrm>
          <a:prstGeom prst="rect">
            <a:avLst/>
          </a:prstGeom>
        </p:spPr>
      </p:pic>
    </p:spTree>
    <p:extLst>
      <p:ext uri="{BB962C8B-B14F-4D97-AF65-F5344CB8AC3E}">
        <p14:creationId xmlns:p14="http://schemas.microsoft.com/office/powerpoint/2010/main" val="598349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58C7-0CD9-45C1-974D-187D1FDDBBC2}"/>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CD768D81-E874-4C31-9EC2-DF877E79D9D5}"/>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5C408406-15C3-4819-8F3A-07D393DCEF45}"/>
              </a:ext>
            </a:extLst>
          </p:cNvPr>
          <p:cNvPicPr>
            <a:picLocks noChangeAspect="1"/>
          </p:cNvPicPr>
          <p:nvPr/>
        </p:nvPicPr>
        <p:blipFill>
          <a:blip r:embed="rId2"/>
          <a:stretch>
            <a:fillRect/>
          </a:stretch>
        </p:blipFill>
        <p:spPr>
          <a:xfrm>
            <a:off x="0" y="642257"/>
            <a:ext cx="9144000" cy="5573486"/>
          </a:xfrm>
          <a:prstGeom prst="rect">
            <a:avLst/>
          </a:prstGeom>
        </p:spPr>
      </p:pic>
    </p:spTree>
    <p:extLst>
      <p:ext uri="{BB962C8B-B14F-4D97-AF65-F5344CB8AC3E}">
        <p14:creationId xmlns:p14="http://schemas.microsoft.com/office/powerpoint/2010/main" val="2890823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4B54-FA50-4177-8477-FE339AE397EB}"/>
              </a:ext>
            </a:extLst>
          </p:cNvPr>
          <p:cNvSpPr>
            <a:spLocks noGrp="1"/>
          </p:cNvSpPr>
          <p:nvPr>
            <p:ph type="title"/>
          </p:nvPr>
        </p:nvSpPr>
        <p:spPr>
          <a:xfrm>
            <a:off x="457200" y="274638"/>
            <a:ext cx="8229600" cy="1143000"/>
          </a:xfrm>
        </p:spPr>
        <p:txBody>
          <a:bodyPr anchor="ctr">
            <a:normAutofit/>
          </a:bodyPr>
          <a:lstStyle/>
          <a:p>
            <a:r>
              <a:rPr lang="nl-BE" dirty="0"/>
              <a:t>Analogie met de taal</a:t>
            </a:r>
          </a:p>
        </p:txBody>
      </p:sp>
      <p:graphicFrame>
        <p:nvGraphicFramePr>
          <p:cNvPr id="5" name="Content Placeholder 2">
            <a:extLst>
              <a:ext uri="{FF2B5EF4-FFF2-40B4-BE49-F238E27FC236}">
                <a16:creationId xmlns:a16="http://schemas.microsoft.com/office/drawing/2014/main" id="{2CB27065-56A8-4A5E-96A4-78477DDC10C3}"/>
              </a:ext>
            </a:extLst>
          </p:cNvPr>
          <p:cNvGraphicFramePr>
            <a:graphicFrameLocks noGrp="1"/>
          </p:cNvGraphicFramePr>
          <p:nvPr>
            <p:ph idx="1"/>
            <p:extLst>
              <p:ext uri="{D42A27DB-BD31-4B8C-83A1-F6EECF244321}">
                <p14:modId xmlns:p14="http://schemas.microsoft.com/office/powerpoint/2010/main" val="256405021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3899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5536" y="0"/>
            <a:ext cx="8229600" cy="922114"/>
          </a:xfrm>
        </p:spPr>
        <p:txBody>
          <a:bodyPr/>
          <a:lstStyle/>
          <a:p>
            <a:r>
              <a:rPr lang="nl-BE" dirty="0"/>
              <a:t>CSR</a:t>
            </a:r>
          </a:p>
        </p:txBody>
      </p:sp>
      <p:sp>
        <p:nvSpPr>
          <p:cNvPr id="3" name="Tijdelijke aanduiding voor inhoud 2"/>
          <p:cNvSpPr>
            <a:spLocks noGrp="1"/>
          </p:cNvSpPr>
          <p:nvPr>
            <p:ph idx="1"/>
          </p:nvPr>
        </p:nvSpPr>
        <p:spPr>
          <a:xfrm>
            <a:off x="395536" y="910138"/>
            <a:ext cx="8229600" cy="5759222"/>
          </a:xfrm>
        </p:spPr>
        <p:txBody>
          <a:bodyPr>
            <a:normAutofit fontScale="92500" lnSpcReduction="20000"/>
          </a:bodyPr>
          <a:lstStyle/>
          <a:p>
            <a:r>
              <a:rPr lang="nl-NL" dirty="0"/>
              <a:t>Teleologische denken: </a:t>
            </a:r>
            <a:r>
              <a:rPr lang="en-US" dirty="0"/>
              <a:t>we seek purpose even where it does not exist</a:t>
            </a:r>
          </a:p>
          <a:p>
            <a:pPr lvl="1"/>
            <a:r>
              <a:rPr lang="en-US" dirty="0"/>
              <a:t>children are intuitive theists (</a:t>
            </a:r>
            <a:r>
              <a:rPr lang="en-US" dirty="0" err="1"/>
              <a:t>Kelemen</a:t>
            </a:r>
            <a:r>
              <a:rPr lang="en-US" dirty="0"/>
              <a:t>)</a:t>
            </a:r>
          </a:p>
          <a:p>
            <a:pPr lvl="1"/>
            <a:r>
              <a:rPr lang="en-US" dirty="0" err="1"/>
              <a:t>Wetenschap</a:t>
            </a:r>
            <a:r>
              <a:rPr lang="en-US" dirty="0"/>
              <a:t> is contra-</a:t>
            </a:r>
            <a:r>
              <a:rPr lang="en-US" dirty="0" err="1"/>
              <a:t>intuïtief</a:t>
            </a:r>
            <a:endParaRPr lang="en-US" dirty="0"/>
          </a:p>
          <a:p>
            <a:pPr lvl="1"/>
            <a:r>
              <a:rPr lang="en-US" dirty="0"/>
              <a:t>“</a:t>
            </a:r>
            <a:r>
              <a:rPr lang="en-US" dirty="0" err="1"/>
              <a:t>Dat</a:t>
            </a:r>
            <a:r>
              <a:rPr lang="en-US" dirty="0"/>
              <a:t> </a:t>
            </a:r>
            <a:r>
              <a:rPr lang="en-US" dirty="0" err="1"/>
              <a:t>kan</a:t>
            </a:r>
            <a:r>
              <a:rPr lang="en-US" dirty="0"/>
              <a:t> </a:t>
            </a:r>
            <a:r>
              <a:rPr lang="en-US" dirty="0" err="1"/>
              <a:t>toch</a:t>
            </a:r>
            <a:r>
              <a:rPr lang="en-US" dirty="0"/>
              <a:t> </a:t>
            </a:r>
            <a:r>
              <a:rPr lang="en-US" dirty="0" err="1"/>
              <a:t>geen</a:t>
            </a:r>
            <a:r>
              <a:rPr lang="en-US" dirty="0"/>
              <a:t> </a:t>
            </a:r>
            <a:r>
              <a:rPr lang="en-US" dirty="0" err="1"/>
              <a:t>toeval</a:t>
            </a:r>
            <a:r>
              <a:rPr lang="en-US" dirty="0"/>
              <a:t> </a:t>
            </a:r>
            <a:r>
              <a:rPr lang="en-US" dirty="0" err="1"/>
              <a:t>zijn</a:t>
            </a:r>
            <a:r>
              <a:rPr lang="en-US" dirty="0"/>
              <a:t>”</a:t>
            </a:r>
          </a:p>
          <a:p>
            <a:pPr lvl="1"/>
            <a:endParaRPr lang="nl-NL" dirty="0"/>
          </a:p>
          <a:p>
            <a:r>
              <a:rPr lang="en-US" dirty="0"/>
              <a:t>Justin Barrett: </a:t>
            </a:r>
            <a:r>
              <a:rPr lang="en-US" i="1" dirty="0"/>
              <a:t>Hyper-Sensitive Agency Detection Device </a:t>
            </a:r>
            <a:r>
              <a:rPr lang="en-US" dirty="0"/>
              <a:t>(HADD)</a:t>
            </a:r>
          </a:p>
          <a:p>
            <a:pPr lvl="1"/>
            <a:r>
              <a:rPr lang="en-US" dirty="0" err="1"/>
              <a:t>Gezichten</a:t>
            </a:r>
            <a:r>
              <a:rPr lang="en-US" dirty="0"/>
              <a:t> (Guthrie)</a:t>
            </a:r>
          </a:p>
          <a:p>
            <a:pPr lvl="1"/>
            <a:r>
              <a:rPr lang="nl-NL" dirty="0"/>
              <a:t>intenties en gevoelens toeschrijven aan natuurlijke of mechanische fenomenen (computer, auto, wind in het bos)</a:t>
            </a:r>
          </a:p>
          <a:p>
            <a:pPr lvl="1"/>
            <a:r>
              <a:rPr lang="nl-NL" dirty="0"/>
              <a:t>Onzichtbare personen, stemmen, geesten… </a:t>
            </a:r>
          </a:p>
          <a:p>
            <a:pPr lvl="1"/>
            <a:r>
              <a:rPr lang="nl-NL" dirty="0"/>
              <a:t>Branddetector</a:t>
            </a:r>
          </a:p>
          <a:p>
            <a:pPr lvl="1"/>
            <a:endParaRPr lang="nl-NL" dirty="0"/>
          </a:p>
        </p:txBody>
      </p:sp>
    </p:spTree>
    <p:extLst>
      <p:ext uri="{BB962C8B-B14F-4D97-AF65-F5344CB8AC3E}">
        <p14:creationId xmlns:p14="http://schemas.microsoft.com/office/powerpoint/2010/main" val="415250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C8550-4462-452D-BF46-10BEFCA66F06}"/>
              </a:ext>
            </a:extLst>
          </p:cNvPr>
          <p:cNvSpPr>
            <a:spLocks noGrp="1"/>
          </p:cNvSpPr>
          <p:nvPr>
            <p:ph type="title"/>
          </p:nvPr>
        </p:nvSpPr>
        <p:spPr>
          <a:xfrm>
            <a:off x="457200" y="274638"/>
            <a:ext cx="8229600" cy="1143000"/>
          </a:xfrm>
        </p:spPr>
        <p:txBody>
          <a:bodyPr anchor="ctr">
            <a:normAutofit fontScale="90000"/>
          </a:bodyPr>
          <a:lstStyle/>
          <a:p>
            <a:pPr>
              <a:lnSpc>
                <a:spcPct val="90000"/>
              </a:lnSpc>
            </a:pPr>
            <a:r>
              <a:rPr lang="nl-BE" sz="3700" dirty="0"/>
              <a:t>Goed dat we patronen zien, maar we zien ook patronen en verbanden waar er geen zijn... </a:t>
            </a:r>
          </a:p>
        </p:txBody>
      </p:sp>
      <p:pic>
        <p:nvPicPr>
          <p:cNvPr id="4" name="Picture 3">
            <a:extLst>
              <a:ext uri="{FF2B5EF4-FFF2-40B4-BE49-F238E27FC236}">
                <a16:creationId xmlns:a16="http://schemas.microsoft.com/office/drawing/2014/main" id="{B88E8BE0-8017-4F21-AB87-0959CE8A8568}"/>
              </a:ext>
            </a:extLst>
          </p:cNvPr>
          <p:cNvPicPr>
            <a:picLocks noChangeAspect="1"/>
          </p:cNvPicPr>
          <p:nvPr/>
        </p:nvPicPr>
        <p:blipFill>
          <a:blip r:embed="rId2"/>
          <a:stretch>
            <a:fillRect/>
          </a:stretch>
        </p:blipFill>
        <p:spPr>
          <a:xfrm>
            <a:off x="3067117" y="1600200"/>
            <a:ext cx="3313802" cy="4983162"/>
          </a:xfrm>
          <a:prstGeom prst="rect">
            <a:avLst/>
          </a:prstGeom>
          <a:noFill/>
        </p:spPr>
      </p:pic>
    </p:spTree>
    <p:extLst>
      <p:ext uri="{BB962C8B-B14F-4D97-AF65-F5344CB8AC3E}">
        <p14:creationId xmlns:p14="http://schemas.microsoft.com/office/powerpoint/2010/main" val="2350902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CSR</a:t>
            </a:r>
          </a:p>
        </p:txBody>
      </p:sp>
      <p:sp>
        <p:nvSpPr>
          <p:cNvPr id="3" name="Tijdelijke aanduiding voor inhoud 2"/>
          <p:cNvSpPr>
            <a:spLocks noGrp="1"/>
          </p:cNvSpPr>
          <p:nvPr>
            <p:ph idx="1"/>
          </p:nvPr>
        </p:nvSpPr>
        <p:spPr/>
        <p:txBody>
          <a:bodyPr/>
          <a:lstStyle/>
          <a:p>
            <a:r>
              <a:rPr lang="nl-BE" dirty="0"/>
              <a:t>Kennishonger, duidingsdrift</a:t>
            </a:r>
          </a:p>
          <a:p>
            <a:r>
              <a:rPr lang="nl-BE" dirty="0"/>
              <a:t>Intuïtief dualisme: mind/body</a:t>
            </a:r>
          </a:p>
          <a:p>
            <a:pPr lvl="1"/>
            <a:r>
              <a:rPr lang="nl-BE" dirty="0"/>
              <a:t>Engelen, leven na de dood*, ziel, </a:t>
            </a:r>
          </a:p>
          <a:p>
            <a:pPr lvl="1"/>
            <a:r>
              <a:rPr lang="nl-BE" dirty="0"/>
              <a:t>Kinderen: dode muis kan niet meer horen, eten, maar kan zich wel nog triest voelen…</a:t>
            </a:r>
          </a:p>
          <a:p>
            <a:r>
              <a:rPr lang="nl-BE" dirty="0"/>
              <a:t>Essentialistisch denken</a:t>
            </a:r>
          </a:p>
          <a:p>
            <a:pPr lvl="1"/>
            <a:r>
              <a:rPr lang="nl-BE" dirty="0"/>
              <a:t>Onveranderlijke kern/natuur: ziel...</a:t>
            </a:r>
          </a:p>
          <a:p>
            <a:pPr lvl="1"/>
            <a:r>
              <a:rPr lang="nl-BE" dirty="0"/>
              <a:t>Cf. verzet tegen evolutietheorie, tegen </a:t>
            </a:r>
            <a:r>
              <a:rPr lang="nl-BE" dirty="0" err="1"/>
              <a:t>GGO’s</a:t>
            </a:r>
            <a:endParaRPr lang="nl-BE" dirty="0"/>
          </a:p>
          <a:p>
            <a:endParaRPr lang="nl-BE" dirty="0"/>
          </a:p>
        </p:txBody>
      </p:sp>
    </p:spTree>
    <p:extLst>
      <p:ext uri="{BB962C8B-B14F-4D97-AF65-F5344CB8AC3E}">
        <p14:creationId xmlns:p14="http://schemas.microsoft.com/office/powerpoint/2010/main" val="3980720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Sociaal darwinisme</a:t>
            </a:r>
            <a:endParaRPr lang="nl-BE" dirty="0"/>
          </a:p>
        </p:txBody>
      </p:sp>
      <p:sp>
        <p:nvSpPr>
          <p:cNvPr id="3" name="Tijdelijke aanduiding voor inhoud 2"/>
          <p:cNvSpPr>
            <a:spLocks noGrp="1"/>
          </p:cNvSpPr>
          <p:nvPr>
            <p:ph idx="1"/>
          </p:nvPr>
        </p:nvSpPr>
        <p:spPr/>
        <p:txBody>
          <a:bodyPr/>
          <a:lstStyle/>
          <a:p>
            <a:r>
              <a:rPr lang="nl-BE" dirty="0" smtClean="0"/>
              <a:t>Laisser-faire-kapitalistische</a:t>
            </a:r>
            <a:r>
              <a:rPr lang="nl-BE" dirty="0"/>
              <a:t>, </a:t>
            </a:r>
            <a:r>
              <a:rPr lang="nl-BE" dirty="0" smtClean="0"/>
              <a:t>conservatieve, </a:t>
            </a:r>
            <a:r>
              <a:rPr lang="de-DE" dirty="0" err="1" smtClean="0"/>
              <a:t>racistische</a:t>
            </a:r>
            <a:r>
              <a:rPr lang="de-DE" dirty="0"/>
              <a:t>, </a:t>
            </a:r>
            <a:r>
              <a:rPr lang="de-DE" dirty="0" err="1"/>
              <a:t>seksistische</a:t>
            </a:r>
            <a:r>
              <a:rPr lang="de-DE" dirty="0"/>
              <a:t>, eugenetische en </a:t>
            </a:r>
            <a:r>
              <a:rPr lang="de-DE" dirty="0" smtClean="0"/>
              <a:t>kolonialistische </a:t>
            </a:r>
            <a:r>
              <a:rPr lang="nl-BE" dirty="0" smtClean="0"/>
              <a:t>agenda’s.</a:t>
            </a:r>
          </a:p>
          <a:p>
            <a:endParaRPr lang="nl-BE" dirty="0"/>
          </a:p>
          <a:p>
            <a:r>
              <a:rPr lang="nl-BE" dirty="0" smtClean="0"/>
              <a:t>Linkse varianten</a:t>
            </a:r>
            <a:endParaRPr lang="nl-BE" dirty="0"/>
          </a:p>
        </p:txBody>
      </p:sp>
    </p:spTree>
    <p:extLst>
      <p:ext uri="{BB962C8B-B14F-4D97-AF65-F5344CB8AC3E}">
        <p14:creationId xmlns:p14="http://schemas.microsoft.com/office/powerpoint/2010/main" val="1912360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Tijdelijke aanduiding voor inhoud 3"/>
          <p:cNvPicPr>
            <a:picLocks noGrp="1" noChangeAspect="1"/>
          </p:cNvPicPr>
          <p:nvPr>
            <p:ph idx="1"/>
          </p:nvPr>
        </p:nvPicPr>
        <p:blipFill>
          <a:blip r:embed="rId2"/>
          <a:stretch>
            <a:fillRect/>
          </a:stretch>
        </p:blipFill>
        <p:spPr>
          <a:xfrm>
            <a:off x="19289" y="-3331"/>
            <a:ext cx="8050131" cy="4525963"/>
          </a:xfrm>
          <a:prstGeom prst="rect">
            <a:avLst/>
          </a:prstGeom>
        </p:spPr>
      </p:pic>
      <p:sp>
        <p:nvSpPr>
          <p:cNvPr id="5" name="Tekstvak 4"/>
          <p:cNvSpPr txBox="1"/>
          <p:nvPr/>
        </p:nvSpPr>
        <p:spPr>
          <a:xfrm>
            <a:off x="426118" y="4556745"/>
            <a:ext cx="6131024" cy="2677656"/>
          </a:xfrm>
          <a:prstGeom prst="rect">
            <a:avLst/>
          </a:prstGeom>
          <a:noFill/>
        </p:spPr>
        <p:txBody>
          <a:bodyPr wrap="square" rtlCol="0">
            <a:spAutoFit/>
          </a:bodyPr>
          <a:lstStyle/>
          <a:p>
            <a:pPr lvl="1"/>
            <a:r>
              <a:rPr lang="en-US" sz="2800" dirty="0" err="1"/>
              <a:t>Spontaan</a:t>
            </a:r>
            <a:r>
              <a:rPr lang="en-US" sz="2800" dirty="0"/>
              <a:t> </a:t>
            </a:r>
            <a:r>
              <a:rPr lang="en-US" sz="2800" dirty="0" err="1"/>
              <a:t>essentialisme</a:t>
            </a:r>
            <a:r>
              <a:rPr lang="en-US" sz="2800" dirty="0"/>
              <a:t> </a:t>
            </a:r>
            <a:r>
              <a:rPr lang="en-US" sz="2800" dirty="0" err="1"/>
              <a:t>bij</a:t>
            </a:r>
            <a:r>
              <a:rPr lang="en-US" sz="2800" dirty="0"/>
              <a:t> </a:t>
            </a:r>
            <a:r>
              <a:rPr lang="en-US" sz="2800" dirty="0" err="1"/>
              <a:t>kinderen</a:t>
            </a:r>
            <a:endParaRPr lang="en-US" sz="2800" dirty="0"/>
          </a:p>
          <a:p>
            <a:pPr lvl="1"/>
            <a:r>
              <a:rPr lang="en-US" sz="2800" dirty="0" err="1"/>
              <a:t>Experimenten</a:t>
            </a:r>
            <a:endParaRPr lang="en-US" sz="2800" dirty="0"/>
          </a:p>
          <a:p>
            <a:pPr lvl="1"/>
            <a:r>
              <a:rPr lang="en-US" sz="2800" dirty="0"/>
              <a:t>	</a:t>
            </a:r>
            <a:r>
              <a:rPr lang="en-US" sz="2800" dirty="0" err="1"/>
              <a:t>Opvoeding</a:t>
            </a:r>
            <a:r>
              <a:rPr lang="en-US" sz="2800" dirty="0"/>
              <a:t> door </a:t>
            </a:r>
            <a:r>
              <a:rPr lang="en-US" sz="2800" dirty="0" err="1"/>
              <a:t>andere</a:t>
            </a:r>
            <a:r>
              <a:rPr lang="en-US" sz="2800" dirty="0"/>
              <a:t> </a:t>
            </a:r>
            <a:r>
              <a:rPr lang="en-US" sz="2800" dirty="0" err="1"/>
              <a:t>diersoort</a:t>
            </a:r>
            <a:endParaRPr lang="en-US" sz="2800" dirty="0"/>
          </a:p>
          <a:p>
            <a:pPr lvl="1"/>
            <a:r>
              <a:rPr lang="en-US" sz="2800" dirty="0"/>
              <a:t>	De </a:t>
            </a:r>
            <a:r>
              <a:rPr lang="en-US" sz="2800" dirty="0" err="1"/>
              <a:t>muis</a:t>
            </a:r>
            <a:r>
              <a:rPr lang="en-US" sz="2800" dirty="0"/>
              <a:t> </a:t>
            </a:r>
            <a:r>
              <a:rPr lang="en-US" sz="2800" dirty="0" err="1"/>
              <a:t>zonder</a:t>
            </a:r>
            <a:r>
              <a:rPr lang="en-US" sz="2800" dirty="0"/>
              <a:t> </a:t>
            </a:r>
            <a:r>
              <a:rPr lang="en-US" sz="2800" dirty="0" err="1"/>
              <a:t>staart</a:t>
            </a:r>
            <a:r>
              <a:rPr lang="en-US" sz="2800" dirty="0"/>
              <a:t> </a:t>
            </a:r>
          </a:p>
          <a:p>
            <a:pPr lvl="1"/>
            <a:r>
              <a:rPr lang="en-US" sz="2800" dirty="0"/>
              <a:t>	…</a:t>
            </a:r>
          </a:p>
          <a:p>
            <a:endParaRPr lang="nl-BE" sz="2800" dirty="0"/>
          </a:p>
        </p:txBody>
      </p:sp>
    </p:spTree>
    <p:extLst>
      <p:ext uri="{BB962C8B-B14F-4D97-AF65-F5344CB8AC3E}">
        <p14:creationId xmlns:p14="http://schemas.microsoft.com/office/powerpoint/2010/main" val="3263182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BA11-C899-4A7D-ACE1-EFFC23933B92}"/>
              </a:ext>
            </a:extLst>
          </p:cNvPr>
          <p:cNvSpPr>
            <a:spLocks noGrp="1"/>
          </p:cNvSpPr>
          <p:nvPr>
            <p:ph type="title"/>
          </p:nvPr>
        </p:nvSpPr>
        <p:spPr>
          <a:xfrm>
            <a:off x="251520" y="274638"/>
            <a:ext cx="8640960" cy="1143000"/>
          </a:xfrm>
        </p:spPr>
        <p:txBody>
          <a:bodyPr>
            <a:normAutofit/>
          </a:bodyPr>
          <a:lstStyle/>
          <a:p>
            <a:r>
              <a:rPr lang="nl-BE" dirty="0"/>
              <a:t>*Jesse Bering: belief in the afterlife</a:t>
            </a:r>
            <a:endParaRPr lang="nl-BE" sz="3100" dirty="0"/>
          </a:p>
        </p:txBody>
      </p:sp>
      <p:sp>
        <p:nvSpPr>
          <p:cNvPr id="3" name="Content Placeholder 2">
            <a:extLst>
              <a:ext uri="{FF2B5EF4-FFF2-40B4-BE49-F238E27FC236}">
                <a16:creationId xmlns:a16="http://schemas.microsoft.com/office/drawing/2014/main" id="{A8B0602E-4E27-47E7-9E02-C7C33F45D845}"/>
              </a:ext>
            </a:extLst>
          </p:cNvPr>
          <p:cNvSpPr>
            <a:spLocks noGrp="1"/>
          </p:cNvSpPr>
          <p:nvPr>
            <p:ph idx="1"/>
          </p:nvPr>
        </p:nvSpPr>
        <p:spPr>
          <a:xfrm>
            <a:off x="457200" y="1600200"/>
            <a:ext cx="8229600" cy="4983162"/>
          </a:xfrm>
        </p:spPr>
        <p:txBody>
          <a:bodyPr>
            <a:normAutofit fontScale="85000" lnSpcReduction="20000"/>
          </a:bodyPr>
          <a:lstStyle/>
          <a:p>
            <a:r>
              <a:rPr lang="nl-BE" dirty="0"/>
              <a:t>is intuitive because of our inability to simulate or imagine what it would be like to no longer have thoughts, feelings, or awareness. Consequently, all people from childhood are strongly biased to believe in an afterlife, a bias that those who deny an afterlife must struggle against. </a:t>
            </a:r>
          </a:p>
          <a:p>
            <a:endParaRPr lang="nl-BE" dirty="0"/>
          </a:p>
          <a:p>
            <a:r>
              <a:rPr lang="nl-BE" dirty="0"/>
              <a:t>was encouraged by evolutionary selective pressure because holding such a belief promotes reputation-enhancing behaviour. If you believe ghosts or ancestor spirits might be around and watching, you are more inclined to behave in ways good for your social reputation. </a:t>
            </a:r>
          </a:p>
          <a:p>
            <a:pPr marL="0" indent="0">
              <a:buNone/>
            </a:pPr>
            <a:endParaRPr lang="nl-BE" dirty="0"/>
          </a:p>
          <a:p>
            <a:endParaRPr lang="nl-BE" dirty="0"/>
          </a:p>
          <a:p>
            <a:endParaRPr lang="nl-BE" dirty="0"/>
          </a:p>
        </p:txBody>
      </p:sp>
    </p:spTree>
    <p:extLst>
      <p:ext uri="{BB962C8B-B14F-4D97-AF65-F5344CB8AC3E}">
        <p14:creationId xmlns:p14="http://schemas.microsoft.com/office/powerpoint/2010/main" val="2752169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CSR</a:t>
            </a:r>
          </a:p>
        </p:txBody>
      </p:sp>
      <p:sp>
        <p:nvSpPr>
          <p:cNvPr id="3" name="Tijdelijke aanduiding voor inhoud 2"/>
          <p:cNvSpPr>
            <a:spLocks noGrp="1"/>
          </p:cNvSpPr>
          <p:nvPr>
            <p:ph idx="1"/>
          </p:nvPr>
        </p:nvSpPr>
        <p:spPr>
          <a:xfrm>
            <a:off x="457200" y="1124744"/>
            <a:ext cx="8229600" cy="5472608"/>
          </a:xfrm>
        </p:spPr>
        <p:txBody>
          <a:bodyPr>
            <a:normAutofit/>
          </a:bodyPr>
          <a:lstStyle/>
          <a:p>
            <a:r>
              <a:rPr lang="nl-BE" dirty="0"/>
              <a:t>Menselijke geest is erg vatbaar voor </a:t>
            </a:r>
            <a:r>
              <a:rPr lang="nl-BE" u="sng" dirty="0"/>
              <a:t>minimaal contra-intuïtieve</a:t>
            </a:r>
            <a:r>
              <a:rPr lang="nl-BE" dirty="0"/>
              <a:t> concepten</a:t>
            </a:r>
          </a:p>
          <a:p>
            <a:pPr lvl="1"/>
            <a:r>
              <a:rPr lang="nl-BE" dirty="0"/>
              <a:t>Spreekt tot de verbeelding</a:t>
            </a:r>
          </a:p>
          <a:p>
            <a:pPr lvl="1"/>
            <a:r>
              <a:rPr lang="nl-BE" dirty="0"/>
              <a:t>Memorabel</a:t>
            </a:r>
          </a:p>
          <a:p>
            <a:pPr lvl="1"/>
            <a:r>
              <a:rPr lang="nl-BE" dirty="0"/>
              <a:t>Rijk aan potentiële inferenties</a:t>
            </a:r>
          </a:p>
          <a:p>
            <a:pPr lvl="1"/>
            <a:r>
              <a:rPr lang="nl-BE" dirty="0"/>
              <a:t>Makkelijk over te dragen</a:t>
            </a:r>
          </a:p>
          <a:p>
            <a:r>
              <a:rPr lang="nl-BE" dirty="0"/>
              <a:t>Talrijke schendingen van </a:t>
            </a:r>
            <a:r>
              <a:rPr lang="nl-BE" dirty="0" err="1"/>
              <a:t>intuïties</a:t>
            </a:r>
            <a:r>
              <a:rPr lang="nl-BE" dirty="0"/>
              <a:t>?</a:t>
            </a:r>
          </a:p>
          <a:p>
            <a:pPr lvl="1"/>
            <a:r>
              <a:rPr lang="nl-BE" dirty="0"/>
              <a:t>Cognitief belastend</a:t>
            </a:r>
          </a:p>
          <a:p>
            <a:r>
              <a:rPr lang="nl-BE" dirty="0"/>
              <a:t>Basis voor religie</a:t>
            </a:r>
          </a:p>
          <a:p>
            <a:pPr lvl="1"/>
            <a:r>
              <a:rPr lang="nl-BE" dirty="0"/>
              <a:t>Maar ook: paranormale, bijgeloof, hekserij…</a:t>
            </a:r>
          </a:p>
          <a:p>
            <a:endParaRPr lang="nl-BE" dirty="0"/>
          </a:p>
        </p:txBody>
      </p:sp>
    </p:spTree>
    <p:extLst>
      <p:ext uri="{BB962C8B-B14F-4D97-AF65-F5344CB8AC3E}">
        <p14:creationId xmlns:p14="http://schemas.microsoft.com/office/powerpoint/2010/main" val="4001811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332656"/>
            <a:ext cx="8229600" cy="5793507"/>
          </a:xfrm>
        </p:spPr>
        <p:txBody>
          <a:bodyPr>
            <a:normAutofit fontScale="85000" lnSpcReduction="20000"/>
          </a:bodyPr>
          <a:lstStyle/>
          <a:p>
            <a:r>
              <a:rPr lang="nl-BE" dirty="0" err="1"/>
              <a:t>Lichaamloze</a:t>
            </a:r>
            <a:r>
              <a:rPr lang="nl-BE" dirty="0"/>
              <a:t> geest (spook)</a:t>
            </a:r>
          </a:p>
          <a:p>
            <a:r>
              <a:rPr lang="nl-BE" dirty="0"/>
              <a:t>Onsterfelijk wezen (vampier)</a:t>
            </a:r>
          </a:p>
          <a:p>
            <a:r>
              <a:rPr lang="nl-BE" dirty="0"/>
              <a:t>Maagdelijke geboorte</a:t>
            </a:r>
          </a:p>
          <a:p>
            <a:r>
              <a:rPr lang="nl-BE" dirty="0"/>
              <a:t>Luistervinkende boom</a:t>
            </a:r>
          </a:p>
          <a:p>
            <a:r>
              <a:rPr lang="nl-BE" dirty="0"/>
              <a:t>Kwade vulkaan</a:t>
            </a:r>
          </a:p>
          <a:p>
            <a:r>
              <a:rPr lang="nl-BE" dirty="0"/>
              <a:t>Een bloedend standbeeld</a:t>
            </a:r>
          </a:p>
          <a:p>
            <a:r>
              <a:rPr lang="nl-BE" dirty="0"/>
              <a:t>Een </a:t>
            </a:r>
            <a:r>
              <a:rPr lang="nl-BE" dirty="0" err="1"/>
              <a:t>bilocerende</a:t>
            </a:r>
            <a:r>
              <a:rPr lang="nl-BE" dirty="0"/>
              <a:t> beer</a:t>
            </a:r>
          </a:p>
          <a:p>
            <a:r>
              <a:rPr lang="nl-BE" dirty="0"/>
              <a:t>Een persoon die alles weet…</a:t>
            </a:r>
          </a:p>
          <a:p>
            <a:endParaRPr lang="nl-BE" dirty="0"/>
          </a:p>
          <a:p>
            <a:r>
              <a:rPr lang="nl-BE" dirty="0"/>
              <a:t>Maar geen vliegend </a:t>
            </a:r>
            <a:r>
              <a:rPr lang="nl-BE" dirty="0" err="1"/>
              <a:t>spagettimonster</a:t>
            </a:r>
            <a:r>
              <a:rPr lang="nl-BE" dirty="0"/>
              <a:t>…</a:t>
            </a:r>
          </a:p>
          <a:p>
            <a:endParaRPr lang="nl-BE" dirty="0"/>
          </a:p>
          <a:p>
            <a:r>
              <a:rPr lang="nl-BE" b="1" dirty="0"/>
              <a:t>Menselijke geest bepaalt mee wat succesvol religieus concept kan zijn…  Menselijke geest legt een patroon op…</a:t>
            </a:r>
          </a:p>
        </p:txBody>
      </p:sp>
    </p:spTree>
    <p:extLst>
      <p:ext uri="{BB962C8B-B14F-4D97-AF65-F5344CB8AC3E}">
        <p14:creationId xmlns:p14="http://schemas.microsoft.com/office/powerpoint/2010/main" val="2809533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pic>
        <p:nvPicPr>
          <p:cNvPr id="4" name="Afbeelding 3"/>
          <p:cNvPicPr>
            <a:picLocks noChangeAspect="1"/>
          </p:cNvPicPr>
          <p:nvPr/>
        </p:nvPicPr>
        <p:blipFill>
          <a:blip r:embed="rId2"/>
          <a:stretch>
            <a:fillRect/>
          </a:stretch>
        </p:blipFill>
        <p:spPr>
          <a:xfrm>
            <a:off x="6630" y="21522"/>
            <a:ext cx="4162310" cy="4331404"/>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836712"/>
            <a:ext cx="4366688"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 y="4797152"/>
            <a:ext cx="5199674"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080" y="4077072"/>
            <a:ext cx="3440868"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8814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samengevat</a:t>
            </a:r>
          </a:p>
        </p:txBody>
      </p:sp>
      <p:sp>
        <p:nvSpPr>
          <p:cNvPr id="3" name="Tijdelijke aanduiding voor inhoud 2"/>
          <p:cNvSpPr>
            <a:spLocks noGrp="1"/>
          </p:cNvSpPr>
          <p:nvPr>
            <p:ph sz="quarter" idx="1"/>
          </p:nvPr>
        </p:nvSpPr>
        <p:spPr>
          <a:xfrm>
            <a:off x="457200" y="1600200"/>
            <a:ext cx="8229600" cy="4983162"/>
          </a:xfrm>
        </p:spPr>
        <p:txBody>
          <a:bodyPr>
            <a:normAutofit fontScale="85000" lnSpcReduction="20000"/>
          </a:bodyPr>
          <a:lstStyle/>
          <a:p>
            <a:pPr marL="0" indent="0" algn="ctr">
              <a:buNone/>
            </a:pPr>
            <a:r>
              <a:rPr lang="nl-BE" dirty="0"/>
              <a:t>Persoonherkenning / antropomorfiseren /HADD</a:t>
            </a:r>
            <a:br>
              <a:rPr lang="nl-BE" dirty="0"/>
            </a:br>
            <a:r>
              <a:rPr lang="nl-BE" dirty="0"/>
              <a:t>+ </a:t>
            </a:r>
            <a:br>
              <a:rPr lang="nl-BE" dirty="0"/>
            </a:br>
            <a:r>
              <a:rPr lang="nl-BE" dirty="0"/>
              <a:t>teleologie/ontwerpgedacht</a:t>
            </a:r>
            <a:br>
              <a:rPr lang="nl-BE" dirty="0"/>
            </a:br>
            <a:r>
              <a:rPr lang="nl-BE" dirty="0"/>
              <a:t>+ </a:t>
            </a:r>
            <a:br>
              <a:rPr lang="nl-BE" dirty="0"/>
            </a:br>
            <a:r>
              <a:rPr lang="nl-BE" dirty="0"/>
              <a:t>essentialisme </a:t>
            </a:r>
            <a:br>
              <a:rPr lang="nl-BE" dirty="0"/>
            </a:br>
            <a:r>
              <a:rPr lang="nl-BE" dirty="0"/>
              <a:t>+ </a:t>
            </a:r>
            <a:br>
              <a:rPr lang="nl-BE" dirty="0"/>
            </a:br>
            <a:r>
              <a:rPr lang="nl-BE" dirty="0"/>
              <a:t>dualisme</a:t>
            </a:r>
            <a:br>
              <a:rPr lang="nl-BE" dirty="0"/>
            </a:br>
            <a:r>
              <a:rPr lang="nl-BE" dirty="0"/>
              <a:t>+ </a:t>
            </a:r>
            <a:br>
              <a:rPr lang="nl-BE" dirty="0"/>
            </a:br>
            <a:r>
              <a:rPr lang="nl-BE" dirty="0"/>
              <a:t>epistemische honger </a:t>
            </a:r>
          </a:p>
          <a:p>
            <a:pPr marL="0" indent="0" algn="ctr">
              <a:buNone/>
            </a:pPr>
            <a:endParaRPr lang="nl-BE" dirty="0"/>
          </a:p>
          <a:p>
            <a:pPr marL="0" indent="0" algn="ctr">
              <a:buNone/>
            </a:pPr>
            <a:r>
              <a:rPr lang="nl-BE" dirty="0"/>
              <a:t>= </a:t>
            </a:r>
            <a:r>
              <a:rPr lang="nl-BE" b="1" dirty="0"/>
              <a:t>God(en)</a:t>
            </a:r>
          </a:p>
          <a:p>
            <a:pPr marL="0" indent="0" algn="ctr">
              <a:buNone/>
            </a:pPr>
            <a:endParaRPr lang="nl-BE" b="1" dirty="0"/>
          </a:p>
          <a:p>
            <a:pPr marL="0" indent="0" algn="ctr">
              <a:buNone/>
            </a:pPr>
            <a:r>
              <a:rPr lang="nl-BE" sz="2100" b="1" dirty="0"/>
              <a:t>(maar ook sciencefiction, verhalen, mythes,  ...)</a:t>
            </a:r>
          </a:p>
        </p:txBody>
      </p:sp>
      <p:sp>
        <p:nvSpPr>
          <p:cNvPr id="4" name="Tijdelijke aanduiding voor dianummer 3"/>
          <p:cNvSpPr>
            <a:spLocks noGrp="1"/>
          </p:cNvSpPr>
          <p:nvPr>
            <p:ph type="sldNum" sz="quarter" idx="12"/>
          </p:nvPr>
        </p:nvSpPr>
        <p:spPr/>
        <p:txBody>
          <a:bodyPr/>
          <a:lstStyle/>
          <a:p>
            <a:fld id="{CF26CFDF-930F-485B-901A-AF2C264C6240}" type="slidenum">
              <a:rPr lang="nl-BE" smtClean="0"/>
              <a:t>45</a:t>
            </a:fld>
            <a:endParaRPr lang="nl-BE"/>
          </a:p>
        </p:txBody>
      </p:sp>
    </p:spTree>
    <p:extLst>
      <p:ext uri="{BB962C8B-B14F-4D97-AF65-F5344CB8AC3E}">
        <p14:creationId xmlns:p14="http://schemas.microsoft.com/office/powerpoint/2010/main" val="3069832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God </a:t>
            </a:r>
            <a:r>
              <a:rPr lang="nl-BE" dirty="0"/>
              <a:t>&amp; </a:t>
            </a:r>
            <a:r>
              <a:rPr lang="nl-BE" dirty="0" err="1"/>
              <a:t>theological</a:t>
            </a:r>
            <a:r>
              <a:rPr lang="nl-BE" dirty="0"/>
              <a:t> (in)</a:t>
            </a:r>
            <a:r>
              <a:rPr lang="nl-BE" dirty="0" err="1"/>
              <a:t>correctness</a:t>
            </a:r>
            <a:endParaRPr lang="en-US" dirty="0"/>
          </a:p>
        </p:txBody>
      </p:sp>
      <p:sp>
        <p:nvSpPr>
          <p:cNvPr id="4" name="Slide Number Placeholder 3"/>
          <p:cNvSpPr>
            <a:spLocks noGrp="1"/>
          </p:cNvSpPr>
          <p:nvPr>
            <p:ph type="sldNum" sz="quarter" idx="12"/>
          </p:nvPr>
        </p:nvSpPr>
        <p:spPr/>
        <p:txBody>
          <a:bodyPr/>
          <a:lstStyle/>
          <a:p>
            <a:fld id="{646B13B7-AA3D-477C-8C0F-F51CD68A2247}" type="slidenum">
              <a:rPr lang="en-US" smtClean="0"/>
              <a:pPr/>
              <a:t>46</a:t>
            </a:fld>
            <a:endParaRPr lang="en-US" dirty="0"/>
          </a:p>
        </p:txBody>
      </p:sp>
      <p:sp>
        <p:nvSpPr>
          <p:cNvPr id="3" name="Content Placeholder 2"/>
          <p:cNvSpPr>
            <a:spLocks noGrp="1"/>
          </p:cNvSpPr>
          <p:nvPr>
            <p:ph sz="quarter" idx="1"/>
          </p:nvPr>
        </p:nvSpPr>
        <p:spPr/>
        <p:txBody>
          <a:bodyPr>
            <a:normAutofit fontScale="92500" lnSpcReduction="10000"/>
          </a:bodyPr>
          <a:lstStyle/>
          <a:p>
            <a:r>
              <a:rPr lang="nl-BE" dirty="0"/>
              <a:t>Klassieke theïsme</a:t>
            </a:r>
          </a:p>
          <a:p>
            <a:pPr lvl="1"/>
            <a:r>
              <a:rPr lang="nl-BE" dirty="0"/>
              <a:t>Toch contra-intuïtief, verschillende schendingen</a:t>
            </a:r>
          </a:p>
          <a:p>
            <a:pPr lvl="1"/>
            <a:r>
              <a:rPr lang="nl-BE" dirty="0"/>
              <a:t>Alwetend, algoed, almachtig, onlichamelijk</a:t>
            </a:r>
          </a:p>
          <a:p>
            <a:pPr lvl="1"/>
            <a:r>
              <a:rPr lang="nl-BE" dirty="0"/>
              <a:t>Heilige </a:t>
            </a:r>
            <a:r>
              <a:rPr lang="nl-BE" dirty="0" err="1"/>
              <a:t>drievuldigheid</a:t>
            </a:r>
            <a:endParaRPr lang="nl-BE" dirty="0"/>
          </a:p>
          <a:p>
            <a:r>
              <a:rPr lang="nl-BE" dirty="0"/>
              <a:t>Theologie</a:t>
            </a:r>
          </a:p>
          <a:p>
            <a:pPr lvl="1"/>
            <a:r>
              <a:rPr lang="nl-BE" dirty="0"/>
              <a:t>Latere ontwikkeling</a:t>
            </a:r>
          </a:p>
          <a:p>
            <a:pPr lvl="1"/>
            <a:r>
              <a:rPr lang="nl-BE" dirty="0"/>
              <a:t>Systematisch, intellectualistisch, abstract</a:t>
            </a:r>
          </a:p>
          <a:p>
            <a:pPr lvl="1"/>
            <a:r>
              <a:rPr lang="nl-BE" dirty="0"/>
              <a:t>Gesofisticeerde conceptie van God</a:t>
            </a:r>
          </a:p>
          <a:p>
            <a:pPr lvl="1"/>
            <a:r>
              <a:rPr lang="nl-BE" dirty="0"/>
              <a:t>Strijd tegen antropomorfisme</a:t>
            </a:r>
          </a:p>
          <a:p>
            <a:pPr lvl="2"/>
            <a:r>
              <a:rPr lang="nl-BE" dirty="0"/>
              <a:t>Oude man met witte baard…</a:t>
            </a:r>
          </a:p>
          <a:p>
            <a:pPr lvl="1"/>
            <a:endParaRPr lang="nl-BE" dirty="0"/>
          </a:p>
        </p:txBody>
      </p:sp>
      <p:sp>
        <p:nvSpPr>
          <p:cNvPr id="5" name="AutoShape 2" descr="data:image/jpeg;base64,/9j/4AAQSkZJRgABAQAAAQABAAD/2wCEAAkGBxQTEhUUEhQVFBQXFRgXFBcXFhQUFxQUFxUYFxUUFhQYHCggGBolHBQUITEhJSkrLi4uFx8zODMsNygtLisBCgoKDg0OGxAQGiwkHyQsLCwsLCwsLDQsLCwsLCwsLCwsLCwsLCwsLCwsLCwsLCwsLCwsLCwsLCwsLCwsLCwsLP/AABEIAMIBAwMBIgACEQEDEQH/xAAcAAABBAMBAAAAAAAAAAAAAAAAAwQFBgECBwj/xAA9EAABAgQDBQYEAwgCAwEAAAABAAIDBBEhBTFBBhJRYXEigZGhsfATMsHRBxThI0JSYnKisvEzgiSSwhX/xAAZAQACAwEAAAAAAAAAAAAAAAAAAwECBAX/xAAlEQADAAICAQQCAwEAAAAAAAAAAQIDESExEgQTIkEyUWGBkXH/2gAMAwEAAhEDEQA/AOwSzaJ60JCGE4GShEsAtlgLZSQCEIQAIQhAAhCEAYWVhZQAIQhAAhCEACw5ZQUAYCyhCAMBZWBqsoAEIQgAQhCANXBR+IQat98VIpKKyoUNbRKZzfaWBTftp9P0XMMdg3NvZNB6Lse1csa21XL8flKE8a+gcQFzLXjZtxvcnPZoW98/so+IFLT8Knj6KLjBbcbEZEN0IQniT2yPolQkmadEqFCINgtlhqypAEIQgAQhCABCEIAEIQgAQhCABCEIAEIQgAQhCAMBZWAsoAEIQgAQhCAMFYIWVgoAhsdlt4V4AnyXK9qZKwIsSfLdAP8AkfFden7g9KfqucbQwq15V8yL+FFh9UudmnAzkOMwy03Fs/fFV6KVdtppa3QfdUiLDoKq+B7ROVcjYoQhajMe2YYslUlBKUJQiDYLZaArdSAIQhAAhCEACEIQAIQhAAhCEACE1nsQhwhWI6nAZk9AmMrtDDe4NIc2uROR68FV3KemyVLZMIQhWIBCEIAAhCEACEIQAIQhAAsFZQgBlNw6+BVOxDD94959VeY4sod0AVPX9UjLHkMitHGtqMNIr70XP5yUo3xK7jtRI1qOX0XLcSkSK9HeoWOK8K0a/wAp2Ucw0KTMqhbPcRn9s9eSz6pYplJOTsn33pqfAlilVuCkglArEGVhCEAZCysBCAMoQhAAhCEAaRorWNLnENaLknRM4eKB2TSRxsPJc+2ixV0aKxziRDMUhrMgGMHZtqSb+WitUlHoyw0WdZ/KtIa8ekMpmeZGm40O+83coCKdgsF28Rvbw6gprHZukEHI36KImHRW4rDcW9h8BzWkakPBoeFPqrXPQmw2h7jQEgd5yCTry2y/WiYwOb+JDpq2x6ae+SkVWsPjiCXOLT2gBa4qK0y68Eq7aEkloABHUkdy0TkSS32KctvgsCFBHG3MI+I2rdSNBxpqpdk0xwqHtI5OBTFaZVy0LIWgijiPELYFWIMoQhAAhCEACEIQBpEFkxcxSBCRexQ0SipY3KV04/Rc3xzDSK24+q7HOwbG2iqOO4eCwnUDkNa0WDPj52jTiv6OMug3yqhWCckqPI3UJPmaPE7xJn0Ton33pjJPqK8k6ecl0pfBz2LApUFN4Z9Us0q6IN6rBKxVak5dVJAqFlagrZAGUIQgBrPzrYTQXamg6/ZJfnTSooqv+JhcxsvGHyMiFsTkHgbrvFlP+wSeG4t8WFvC2iz1l1bljVj3Ozm20OPGFOGXcKbsRz4f9Lsh3XXQsN2gh7rREcG2Guqre12xjJtwiNeIccfK7OvAO4qtQBMQJpsGO2jiK1za5rfmc065jxWTmeZ/s0cVwzrM5Nwm/DjOIoHWPJ1j3X8lWPxlx/4MKVMM1AmKvplT4bgAfFVj8QcahtlDChuuTYA5LQs/PyXwn13t1pBzO80Zq/uccrhlVHPHaLbKbbQDChnes5or/KeCWk9ooUQuc79ygDx+82q4VOYVNypIcx26D8wBc3rXRaM2hiUDb04K3t0+Ze0R5Su1o7ttFtS0QD8Igk1A1Fxoqdhe0sSXh75Bc0GrxwbW7hxpdc6GMRHuDSS0cF1PZ3DB8Eue0hpYQA628KXNDpTVLyTUtOhkOdPR1LZeb+NBbEGThUJxjs4YUMvbm0VHdoq9+FlW4fBBr8tidW17J8KKS2tin4LqcFq8tYtmbXz0WiG6oB4iq2WkD5W9B6LdaBQIQhAAhCEACwQsrCAGkzDsoLFZTe8B9FZIjUxmYVUvJO0Wl6OdzkiN91tVlTs3IAvJtnw/RZXPeN7NSslsLen0U5dfuoTCItrlS+/Wnf8AVbIe5M9LkXgOTgOTGA79PJOS66amVYs51Llab4qOv0Se7XPuSzWqSBRrlvqk2tW9b++CsQbrDnAXJosqh7UbT/CxBku6zfhNeOZcXAn+2ipktQtstM+T0H4xUiYXGDYjWvZuxAC4N3gx1SBXM0rbkuObKbYloDC42GROa7DtBDhTUB0JwBDhfl9lxjGfw0jQquhPDhmAey4Drks11F/l/o+PKVwWqUxlkY0ivcHVsA4toNLjvUxtbOwfyTml29EZeE+vba4DOvDQjgVxiPEjS7gIrS17cj/EOB49UT+0MSI3dyH3VFgrfHRZ5J+xOHDjTL6uBIGfCg0XUNiJmDaGXBruHFR+z8k0y0MjMNFcstQo7EsDIdvCovp91S8ip660XmNL/p1qJAZrQtNjkiWwGX3qiEwHXshUfB56LCa3fJLedaq3QMStUHz4qs1O+URUtD6b2Yln3dCYHChDqAeYuFq3ZVm7uuiRCK1u6tRnuutcdc6Lf/8AStY14++iG4iS4AGn3yTNx+inyLHIy4FADYCg6JrtXD/YO6JCDiG7euSqm2e18NsNzSfsmXknw0UmW6On4VG34EJ/8UNjvFoKdKG2MJMjLFwIJgsNDYgFtQKdCFMrVPSE12CEIViAQhCABYWVgoA1ckI7bFLlJR8ioYIrsWESSb5oT4IWfwQ3ZWsEmK+ndZTjI1hyJ9CqZs/MCw98KHmrJFigNFD7ukYr+Iy55JWHFBIPVO9+pUDLTYsDw+lVJQY/yganw1Wib2LckkOCWBTZrrpcJyFijVlpuPei0aUQzfvPopAcKj/ijskZuAI0Af8Aly4LoVLfEZm6CetKjgepV3C1ebHp9ENJrTBPT2jzdsrtsWuIiHtVpQ1BBFvfRWnFtrIRaN59nWt4+Kivx42ZhQzDm4W4x73bkVoo0vJFWxANTYgmmoXLA6K0UPabwNCOt1jeBfT1/BoWT9o6diIk4sAuqSbjtHerbn7sucykrD+K8HKtGnmmIm3jstJA4VJT+RlHUJIzvVWWN40+SfJW1wXDZyeEI7jvl058lco0Nj4Vhciuvrx0XJTNEChrvNPiFeNncfNM8hkeizZIa5HJ7JiA0bm4a0prU16FNoM0YeXab6crp5CiAmupr0CZzBAdqDrrrokFiQhzjSCa0IzHP2EjL4wann7Ci4zjplqkZeOGnypxUk6RYJvEzuGpzyoffFUqSk2zmIwJeI8Bjon7Uk0Hw29pza8XU3R/UnuMznZO7a1/JJ/h9KB8aLEdnu7reR+Z3/ynY+PkxdrjR6WYBQUy0plTksrmUniMzA/4ogcBf4bhUOFeZt3K0YftlBdQRwYDv5rsPR/3AW2PUTXfBlrE11yWVC1Y8EVBBByIuD3rZPFAhCw51BX7nyCAMrBQtXlAGkRybzb+yiLECj5+YoB3+mapVaRZI3ArqhNoUYUHRYStoto5rs7GvnXP/JWmbidgU43p09VT9mxb0KtcyawxQXp9qrBPTNV9mss+wNb18qUorNLPA3D7yVRluHDdPlVWNsUbvj9U7Exdomob696c79wouUjelfT7pz8TtDqtaoQ0PWuzRLu7Xim7HLMq/tf+3qFfZGiRBSU2+jHkXIa4jmQ0rZpSUyey/ofQqz6IOES003FGH8wKuDjv1rVpr8vKi1xfDZeXhkNZDboCbkKR/EnZF8vEdOSNRvlzpiEDQEk/O3gb3C5ZieORolojT0IIWD2adaT4NayLWx7j5g/D7NC8GtQAK8rJlIT24aOu099FCvN9E5+ICOa0e1qdMX7m3slsUYKb7b9PrRSGHR27ocLGlxzVdbMGlNOCWkYtARXoqVj+Oi6vkvMjitAadful484HX5dbFUuDPEWUnAn7C5FFmrFocrTLEyMCLEVA6V5eCi8SmQOR0/2EjCmeeflzITXEng1uLDx6KJnklvgbz+I2oczqrhsDIuEIP1eS4aZ2B8AFzdwaXt3ydyo3ui6rg20LGhu6QQBSmXDLomZUplIVLdNlulyTZzbinjyNE7iysN7aOArnY1WZOPCiNzo7gczb9VlkKrrHK3ef9KqRVsjYcWZlDWXeNzVjrttyOVuFFLSP4kMBDZqE6H/Oz9ozvHzDwKbzkE0/iramR8VBTuFb4sKciCShXcfiT4zXZ1PDMYgTArAisif0uBI6tzHeny87TeFRITt+E5zHg1BY4gjvF1NYN+K03L9mbY2YaP3hRkSndZ3gFpx+pVdi7wNdHbim8ZyquDfibh8wADGEF+W5G7Bryd8p7irE6Ya4Va4EZ2NbLR5J9CfFrsazcTRVzFcQ3qtratPMVsn+Jzorn3qlYrObpJrcOr9vIlYs2T6Q/HGyfi4lc+GmlkLncfHO06+p15rKR5UO9tDzZ+MCPfT6K3CMC3up9FyvAJwgiv8AumQV8kJurQDnoofxeiaW+SUhfT6BSIidnu+igYMxcDkK+n0T9kxVvefrRTNFKRIyc9R7QTUOFO/P0CmIca/vUBVATFCzk4d2Sm4ExSteHsJuPIUqSbbF7K3kn9sdH/5BRH5kgaU88tE5w2PV/wD1d/kE9XyLc8FgY9IzT+y/ok4UVITkTsv7vUBOb4FpckZtrT8nFP8ALX+4V9F5kxkkuy0Xp7aCB8SUeOI8qrg+L4Q5rz2Dc9aUWar8cm/4NETuNFDiNIzQx9FNY1h7hctp3U0qoJaopUhFy5YtvLaE+l03WzSpaIVDxscVS8OLT/ajFsCQquEXVk22a8Vs+YtXxUVDjpyIwKU40NV7MTDQ7LKi3kajX3ok4T6EcCtRF3Xe7KdPWiu1vZ0TA8ce1oDjXhnnx8latntoi4kHtXuuTyOJ5CqmcMmd1xcHHh3cVjqHL2aFqkdohTbInXyScaXsbEjSirWDTjdzOoGd8z4qfGI0bYilPLopVprkU5afBGzEuwg79BxBItzVaxPAw4lwpTvPerfub/aNycqZUvomcxLEXoDpy/RLa+0MlnM53BrWAd0BTCE+PB/4o0WFTINc5vlWi6NMy4ca0pe/P3VQk5ADqggV0y7lM5Wuy3imU+Y2nntZh56hp86KPmNpJl1Q9+9XMkCtv9lTmJ4c25FAeCq85AIJWvG4r6QjIqnpmhxGIdUJohafCf0Z/Ov2WLCpyhFVfcBm94cSPK9lyyWi0KtOzs/St9ft9liz4/s14r3wXcTlNdB5ElOZKeoc7VVT/PWrWwp6LMLE7m+hPmVl8WO4LfNTQ3mmv7wHrdTMKa095qg/nd4g1yI+isMOdsfeeiE2irksZmrJ7hEx2q/yO/yaqpDm6+ZP9yksHmO0DwYfNzUyL5F1PBcoEe3vmkZ2P2H9W/5s+6jZeb7Pd9E2xCc7Dv6md37SGnvJ8RSjksIiAwOtPNQUfCIb3VNNK+FT9UpAmT8ForXtNHgLqMmZ47xoaVPd7+6rdppbLTLXQy2l2YhvY7dzA9+i4hj2FGA+hBXbH4/R1H1oSRrkBXIqF2x2ebHZvNoTu19+SrjyqK2ui1Q6WmcXQnE7LGG8tOhom66Ke1syNaehcUok6rUFFUaDZslIb6JGqyHIaJTHAetn0ITffSkN4CposmJVITyWxFzc8k2ihIq2lS5I25fBdMC2m3OyTatjwVul8baRY2pTyuuPB1E+lcTezIlZcnpd8yPjP9UdlwnGAHEE116cBVTbJlrhnz6V6rjWH7Qhpq4HxVhktqGW7XcffVZnjufobua6L1NQQW1FK6H31Ven4ThUm9+FEpK4+1wADha45dElOz4cLEeiUy6WisYhMZ5+R7lVZ2KrBjbrGneqpMOqt3p5+xGahBCELYZDdjlK4XHp4qHTmViUS7naGRWmT5myB3jmkfzmfMJg+PZIGKkrGOeQs8vM2sc6fRS8KbcSCTY09AqjBmPfepSWmOyPY5JF4xs0WuHNW7j5iv181M4TM0c4V/dB8XfoqLKzJ3helDQDU2pXyU3g812ohr+6wf3OrSmWQ8Ehzov2XSXm+z3BIYhM1hmn8TD4RGH6KGgztu4JGdn+z/2H+Q+yjZHiW2WmP2Tf6h4lp+6j59pIcQB7FvNR8DESIQFaj4hJ/wDUU8is/nN40J1+6GyFOmaPh7z2VpUVvbOlFNOZ8oOW6R32KhWzA3hTMGvOnCvglnYplfioTJaKLttg3bL28/X9VRiuq7Rxqw78CD0JsPRcumW0cVv9Lba0zNnnXIkhCFrM4IQhAAsgrCEAKArDTe+S0Qo0TsdzMkQN5vaYdeHVNFLYBiAY7cif8bjQ1yHNb7Q4MYDqgdh12nSmhBS1eq8a/ou5TnyRDgrdsYhJoTNFNjuHPOGRonTMZeNaqKQqvHL+iyyUiRmMRLhdMHuqtUKZlLoiqb7BCEKxUFs1y1QgBdz7LQuWtVhQkWbHbIqkZePYdyhGlKCKbckuo2Xm9E9BjitfZF/spbA4/wA+goy3e9VWVjWz90UvhkyBv3/g9X/cLPkjhj4vZYhO0zUfOz5p3t+v2UdHnFHzU1Ud49HKkYi9WWmFiPYAy7SyMTzv7qqsybsL6oM4aG+qn2CPdLVBxOpvxKTfiVAOvv0VVbOLESdPH3VHsEe6WObxHeaRyt5Kp4gO0tzNlN48UuzT8WPwYnJfkhFCELQIBCEIAEIQgAQhCABWLC8XESG2XmLtFobjm2v7pPDgq6hUuFS0y005eyTxbCHQjvDtMPynkoxS0hjDmt3H9ptLV0UfMkFxIFKlRDrqv9LWp7kRQhCYLBCEIAEIQgAQhCABCEIAFtwQhAG8PVSGHGzurPVyEJWTobHZpHcmsU27/uhCJJoHG3etShCsirNKrBKEKxQwhYQpIBCEIAEIQgAQhCABCEIAEIQgAQhCABCEIAEIQgAQhCA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6" name="AutoShape 4" descr="data:image/jpeg;base64,/9j/4AAQSkZJRgABAQAAAQABAAD/2wCEAAkGBxQTEhUUEhQVFBQXFRgXFBcXFhQUFxQUFxUYFxUUFhQYHCggGBolHBQUITEhJSkrLi4uFx8zODMsNygtLisBCgoKDg0OGxAQGiwkHyQsLCwsLCwsLDQsLCwsLCwsLCwsLCwsLCwsLCwsLCwsLCwsLCwsLCwsLCwsLCwsLCwsLP/AABEIAMIBAwMBIgACEQEDEQH/xAAcAAABBAMBAAAAAAAAAAAAAAAAAwQFBgECBwj/xAA9EAABAgQDBQYEAwgCAwEAAAABAAIDBBEhBTFBBhJRYXEigZGhsfATMsHRBxThI0JSYnKisvEzgiSSwhX/xAAZAQACAwEAAAAAAAAAAAAAAAAAAwECBAX/xAAlEQADAAICAQQCAwEAAAAAAAAAAQIDESExEgQTIkEyUWGBkXH/2gAMAwEAAhEDEQA/AOwSzaJ60JCGE4GShEsAtlgLZSQCEIQAIQhAAhCEAYWVhZQAIQhAAhCEACw5ZQUAYCyhCAMBZWBqsoAEIQgAQhCANXBR+IQat98VIpKKyoUNbRKZzfaWBTftp9P0XMMdg3NvZNB6Lse1csa21XL8flKE8a+gcQFzLXjZtxvcnPZoW98/so+IFLT8Knj6KLjBbcbEZEN0IQniT2yPolQkmadEqFCINgtlhqypAEIQgAQhCABCEIAEIQgAQhCABCEIAEIQgAQhCAMBZWAsoAEIQgAQhCAMFYIWVgoAhsdlt4V4AnyXK9qZKwIsSfLdAP8AkfFden7g9KfqucbQwq15V8yL+FFh9UudmnAzkOMwy03Fs/fFV6KVdtppa3QfdUiLDoKq+B7ROVcjYoQhajMe2YYslUlBKUJQiDYLZaArdSAIQhAAhCEACEIQAIQhAAhCEACE1nsQhwhWI6nAZk9AmMrtDDe4NIc2uROR68FV3KemyVLZMIQhWIBCEIAAhCEACEIQAIQhAAsFZQgBlNw6+BVOxDD94959VeY4sod0AVPX9UjLHkMitHGtqMNIr70XP5yUo3xK7jtRI1qOX0XLcSkSK9HeoWOK8K0a/wAp2Ucw0KTMqhbPcRn9s9eSz6pYplJOTsn33pqfAlilVuCkglArEGVhCEAZCysBCAMoQhAAhCEAaRorWNLnENaLknRM4eKB2TSRxsPJc+2ixV0aKxziRDMUhrMgGMHZtqSb+WitUlHoyw0WdZ/KtIa8ekMpmeZGm40O+83coCKdgsF28Rvbw6gprHZukEHI36KImHRW4rDcW9h8BzWkakPBoeFPqrXPQmw2h7jQEgd5yCTry2y/WiYwOb+JDpq2x6ae+SkVWsPjiCXOLT2gBa4qK0y68Eq7aEkloABHUkdy0TkSS32KctvgsCFBHG3MI+I2rdSNBxpqpdk0xwqHtI5OBTFaZVy0LIWgijiPELYFWIMoQhAAhCEACEIQBpEFkxcxSBCRexQ0SipY3KV04/Rc3xzDSK24+q7HOwbG2iqOO4eCwnUDkNa0WDPj52jTiv6OMug3yqhWCckqPI3UJPmaPE7xJn0Ton33pjJPqK8k6ecl0pfBz2LApUFN4Z9Us0q6IN6rBKxVak5dVJAqFlagrZAGUIQgBrPzrYTQXamg6/ZJfnTSooqv+JhcxsvGHyMiFsTkHgbrvFlP+wSeG4t8WFvC2iz1l1bljVj3Ozm20OPGFOGXcKbsRz4f9Lsh3XXQsN2gh7rREcG2Guqre12xjJtwiNeIccfK7OvAO4qtQBMQJpsGO2jiK1za5rfmc065jxWTmeZ/s0cVwzrM5Nwm/DjOIoHWPJ1j3X8lWPxlx/4MKVMM1AmKvplT4bgAfFVj8QcahtlDChuuTYA5LQs/PyXwn13t1pBzO80Zq/uccrhlVHPHaLbKbbQDChnes5or/KeCWk9ooUQuc79ygDx+82q4VOYVNypIcx26D8wBc3rXRaM2hiUDb04K3t0+Ze0R5Su1o7ttFtS0QD8Igk1A1Fxoqdhe0sSXh75Bc0GrxwbW7hxpdc6GMRHuDSS0cF1PZ3DB8Eue0hpYQA628KXNDpTVLyTUtOhkOdPR1LZeb+NBbEGThUJxjs4YUMvbm0VHdoq9+FlW4fBBr8tidW17J8KKS2tin4LqcFq8tYtmbXz0WiG6oB4iq2WkD5W9B6LdaBQIQhAAhCEACwQsrCAGkzDsoLFZTe8B9FZIjUxmYVUvJO0Wl6OdzkiN91tVlTs3IAvJtnw/RZXPeN7NSslsLen0U5dfuoTCItrlS+/Wnf8AVbIe5M9LkXgOTgOTGA79PJOS66amVYs51Llab4qOv0Se7XPuSzWqSBRrlvqk2tW9b++CsQbrDnAXJosqh7UbT/CxBku6zfhNeOZcXAn+2ipktQtstM+T0H4xUiYXGDYjWvZuxAC4N3gx1SBXM0rbkuObKbYloDC42GROa7DtBDhTUB0JwBDhfl9lxjGfw0jQquhPDhmAey4Drks11F/l/o+PKVwWqUxlkY0ivcHVsA4toNLjvUxtbOwfyTml29EZeE+vba4DOvDQjgVxiPEjS7gIrS17cj/EOB49UT+0MSI3dyH3VFgrfHRZ5J+xOHDjTL6uBIGfCg0XUNiJmDaGXBruHFR+z8k0y0MjMNFcstQo7EsDIdvCovp91S8ip660XmNL/p1qJAZrQtNjkiWwGX3qiEwHXshUfB56LCa3fJLedaq3QMStUHz4qs1O+URUtD6b2Yln3dCYHChDqAeYuFq3ZVm7uuiRCK1u6tRnuutcdc6Lf/8AStY14++iG4iS4AGn3yTNx+inyLHIy4FADYCg6JrtXD/YO6JCDiG7euSqm2e18NsNzSfsmXknw0UmW6On4VG34EJ/8UNjvFoKdKG2MJMjLFwIJgsNDYgFtQKdCFMrVPSE12CEIViAQhCABYWVgoA1ckI7bFLlJR8ioYIrsWESSb5oT4IWfwQ3ZWsEmK+ndZTjI1hyJ9CqZs/MCw98KHmrJFigNFD7ukYr+Iy55JWHFBIPVO9+pUDLTYsDw+lVJQY/yganw1Wib2LckkOCWBTZrrpcJyFijVlpuPei0aUQzfvPopAcKj/ijskZuAI0Af8Aly4LoVLfEZm6CetKjgepV3C1ebHp9ENJrTBPT2jzdsrtsWuIiHtVpQ1BBFvfRWnFtrIRaN59nWt4+Kivx42ZhQzDm4W4x73bkVoo0vJFWxANTYgmmoXLA6K0UPabwNCOt1jeBfT1/BoWT9o6diIk4sAuqSbjtHerbn7sucykrD+K8HKtGnmmIm3jstJA4VJT+RlHUJIzvVWWN40+SfJW1wXDZyeEI7jvl058lco0Nj4Vhciuvrx0XJTNEChrvNPiFeNncfNM8hkeizZIa5HJ7JiA0bm4a0prU16FNoM0YeXab6crp5CiAmupr0CZzBAdqDrrrokFiQhzjSCa0IzHP2EjL4wann7Ci4zjplqkZeOGnypxUk6RYJvEzuGpzyoffFUqSk2zmIwJeI8Bjon7Uk0Hw29pza8XU3R/UnuMznZO7a1/JJ/h9KB8aLEdnu7reR+Z3/ynY+PkxdrjR6WYBQUy0plTksrmUniMzA/4ogcBf4bhUOFeZt3K0YftlBdQRwYDv5rsPR/3AW2PUTXfBlrE11yWVC1Y8EVBBByIuD3rZPFAhCw51BX7nyCAMrBQtXlAGkRybzb+yiLECj5+YoB3+mapVaRZI3ArqhNoUYUHRYStoto5rs7GvnXP/JWmbidgU43p09VT9mxb0KtcyawxQXp9qrBPTNV9mss+wNb18qUorNLPA3D7yVRluHDdPlVWNsUbvj9U7Exdomob696c79wouUjelfT7pz8TtDqtaoQ0PWuzRLu7Xim7HLMq/tf+3qFfZGiRBSU2+jHkXIa4jmQ0rZpSUyey/ofQqz6IOES003FGH8wKuDjv1rVpr8vKi1xfDZeXhkNZDboCbkKR/EnZF8vEdOSNRvlzpiEDQEk/O3gb3C5ZieORolojT0IIWD2adaT4NayLWx7j5g/D7NC8GtQAK8rJlIT24aOu099FCvN9E5+ICOa0e1qdMX7m3slsUYKb7b9PrRSGHR27ocLGlxzVdbMGlNOCWkYtARXoqVj+Oi6vkvMjitAadful484HX5dbFUuDPEWUnAn7C5FFmrFocrTLEyMCLEVA6V5eCi8SmQOR0/2EjCmeeflzITXEng1uLDx6KJnklvgbz+I2oczqrhsDIuEIP1eS4aZ2B8AFzdwaXt3ydyo3ui6rg20LGhu6QQBSmXDLomZUplIVLdNlulyTZzbinjyNE7iysN7aOArnY1WZOPCiNzo7gczb9VlkKrrHK3ef9KqRVsjYcWZlDWXeNzVjrttyOVuFFLSP4kMBDZqE6H/Oz9ozvHzDwKbzkE0/iramR8VBTuFb4sKciCShXcfiT4zXZ1PDMYgTArAisif0uBI6tzHeny87TeFRITt+E5zHg1BY4gjvF1NYN+K03L9mbY2YaP3hRkSndZ3gFpx+pVdi7wNdHbim8ZyquDfibh8wADGEF+W5G7Bryd8p7irE6Ya4Va4EZ2NbLR5J9CfFrsazcTRVzFcQ3qtratPMVsn+Jzorn3qlYrObpJrcOr9vIlYs2T6Q/HGyfi4lc+GmlkLncfHO06+p15rKR5UO9tDzZ+MCPfT6K3CMC3up9FyvAJwgiv8AumQV8kJurQDnoofxeiaW+SUhfT6BSIidnu+igYMxcDkK+n0T9kxVvefrRTNFKRIyc9R7QTUOFO/P0CmIca/vUBVATFCzk4d2Sm4ExSteHsJuPIUqSbbF7K3kn9sdH/5BRH5kgaU88tE5w2PV/wD1d/kE9XyLc8FgY9IzT+y/ok4UVITkTsv7vUBOb4FpckZtrT8nFP8ALX+4V9F5kxkkuy0Xp7aCB8SUeOI8qrg+L4Q5rz2Dc9aUWar8cm/4NETuNFDiNIzQx9FNY1h7hctp3U0qoJaopUhFy5YtvLaE+l03WzSpaIVDxscVS8OLT/ajFsCQquEXVk22a8Vs+YtXxUVDjpyIwKU40NV7MTDQ7LKi3kajX3ok4T6EcCtRF3Xe7KdPWiu1vZ0TA8ce1oDjXhnnx8latntoi4kHtXuuTyOJ5CqmcMmd1xcHHh3cVjqHL2aFqkdohTbInXyScaXsbEjSirWDTjdzOoGd8z4qfGI0bYilPLopVprkU5afBGzEuwg79BxBItzVaxPAw4lwpTvPerfub/aNycqZUvomcxLEXoDpy/RLa+0MlnM53BrWAd0BTCE+PB/4o0WFTINc5vlWi6NMy4ca0pe/P3VQk5ADqggV0y7lM5Wuy3imU+Y2nntZh56hp86KPmNpJl1Q9+9XMkCtv9lTmJ4c25FAeCq85AIJWvG4r6QjIqnpmhxGIdUJohafCf0Z/Ov2WLCpyhFVfcBm94cSPK9lyyWi0KtOzs/St9ft9liz4/s14r3wXcTlNdB5ElOZKeoc7VVT/PWrWwp6LMLE7m+hPmVl8WO4LfNTQ3mmv7wHrdTMKa095qg/nd4g1yI+isMOdsfeeiE2irksZmrJ7hEx2q/yO/yaqpDm6+ZP9yksHmO0DwYfNzUyL5F1PBcoEe3vmkZ2P2H9W/5s+6jZeb7Pd9E2xCc7Dv6md37SGnvJ8RSjksIiAwOtPNQUfCIb3VNNK+FT9UpAmT8ForXtNHgLqMmZ47xoaVPd7+6rdppbLTLXQy2l2YhvY7dzA9+i4hj2FGA+hBXbH4/R1H1oSRrkBXIqF2x2ebHZvNoTu19+SrjyqK2ui1Q6WmcXQnE7LGG8tOhom66Ke1syNaehcUok6rUFFUaDZslIb6JGqyHIaJTHAetn0ITffSkN4CposmJVITyWxFzc8k2ihIq2lS5I25fBdMC2m3OyTatjwVul8baRY2pTyuuPB1E+lcTezIlZcnpd8yPjP9UdlwnGAHEE116cBVTbJlrhnz6V6rjWH7Qhpq4HxVhktqGW7XcffVZnjufobua6L1NQQW1FK6H31Ven4ThUm9+FEpK4+1wADha45dElOz4cLEeiUy6WisYhMZ5+R7lVZ2KrBjbrGneqpMOqt3p5+xGahBCELYZDdjlK4XHp4qHTmViUS7naGRWmT5myB3jmkfzmfMJg+PZIGKkrGOeQs8vM2sc6fRS8KbcSCTY09AqjBmPfepSWmOyPY5JF4xs0WuHNW7j5iv181M4TM0c4V/dB8XfoqLKzJ3helDQDU2pXyU3g812ohr+6wf3OrSmWQ8Ehzov2XSXm+z3BIYhM1hmn8TD4RGH6KGgztu4JGdn+z/2H+Q+yjZHiW2WmP2Tf6h4lp+6j59pIcQB7FvNR8DESIQFaj4hJ/wDUU8is/nN40J1+6GyFOmaPh7z2VpUVvbOlFNOZ8oOW6R32KhWzA3hTMGvOnCvglnYplfioTJaKLttg3bL28/X9VRiuq7Rxqw78CD0JsPRcumW0cVv9Lba0zNnnXIkhCFrM4IQhAAsgrCEAKArDTe+S0Qo0TsdzMkQN5vaYdeHVNFLYBiAY7cif8bjQ1yHNb7Q4MYDqgdh12nSmhBS1eq8a/ou5TnyRDgrdsYhJoTNFNjuHPOGRonTMZeNaqKQqvHL+iyyUiRmMRLhdMHuqtUKZlLoiqb7BCEKxUFs1y1QgBdz7LQuWtVhQkWbHbIqkZePYdyhGlKCKbckuo2Xm9E9BjitfZF/spbA4/wA+goy3e9VWVjWz90UvhkyBv3/g9X/cLPkjhj4vZYhO0zUfOz5p3t+v2UdHnFHzU1Ud49HKkYi9WWmFiPYAy7SyMTzv7qqsybsL6oM4aG+qn2CPdLVBxOpvxKTfiVAOvv0VVbOLESdPH3VHsEe6WObxHeaRyt5Kp4gO0tzNlN48UuzT8WPwYnJfkhFCELQIBCEIAEIQgAQhCABWLC8XESG2XmLtFobjm2v7pPDgq6hUuFS0y005eyTxbCHQjvDtMPynkoxS0hjDmt3H9ptLV0UfMkFxIFKlRDrqv9LWp7kRQhCYLBCEIAEIQgAQhCABCEIAFtwQhAG8PVSGHGzurPVyEJWTobHZpHcmsU27/uhCJJoHG3etShCsirNKrBKEKxQwhYQpIBCEIAEIQgAQhCABCEIAEIQgAQhCABCEIAEIQgAQhCAP/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7" name="AutoShape 6" descr="data:image/jpeg;base64,/9j/4AAQSkZJRgABAQAAAQABAAD/2wCEAAkGBxQTEhUUEhQVFBQXFRgXFBcXFhQUFxQUFxUYFxUUFhQYHCggGBolHBQUITEhJSkrLi4uFx8zODMsNygtLisBCgoKDg0OGxAQGiwkHyQsLCwsLCwsLDQsLCwsLCwsLCwsLCwsLCwsLCwsLCwsLCwsLCwsLCwsLCwsLCwsLCwsLP/AABEIAMIBAwMBIgACEQEDEQH/xAAcAAABBAMBAAAAAAAAAAAAAAAAAwQFBgECBwj/xAA9EAABAgQDBQYEAwgCAwEAAAABAAIDBBEhBTFBBhJRYXEigZGhsfATMsHRBxThI0JSYnKisvEzgiSSwhX/xAAZAQACAwEAAAAAAAAAAAAAAAAAAwECBAX/xAAlEQADAAICAQQCAwEAAAAAAAAAAQIDESExEgQTIkEyUWGBkXH/2gAMAwEAAhEDEQA/AOwSzaJ60JCGE4GShEsAtlgLZSQCEIQAIQhAAhCEAYWVhZQAIQhAAhCEACw5ZQUAYCyhCAMBZWBqsoAEIQgAQhCANXBR+IQat98VIpKKyoUNbRKZzfaWBTftp9P0XMMdg3NvZNB6Lse1csa21XL8flKE8a+gcQFzLXjZtxvcnPZoW98/so+IFLT8Knj6KLjBbcbEZEN0IQniT2yPolQkmadEqFCINgtlhqypAEIQgAQhCABCEIAEIQgAQhCABCEIAEIQgAQhCAMBZWAsoAEIQgAQhCAMFYIWVgoAhsdlt4V4AnyXK9qZKwIsSfLdAP8AkfFden7g9KfqucbQwq15V8yL+FFh9UudmnAzkOMwy03Fs/fFV6KVdtppa3QfdUiLDoKq+B7ROVcjYoQhajMe2YYslUlBKUJQiDYLZaArdSAIQhAAhCEACEIQAIQhAAhCEACE1nsQhwhWI6nAZk9AmMrtDDe4NIc2uROR68FV3KemyVLZMIQhWIBCEIAAhCEACEIQAIQhAAsFZQgBlNw6+BVOxDD94959VeY4sod0AVPX9UjLHkMitHGtqMNIr70XP5yUo3xK7jtRI1qOX0XLcSkSK9HeoWOK8K0a/wAp2Ucw0KTMqhbPcRn9s9eSz6pYplJOTsn33pqfAlilVuCkglArEGVhCEAZCysBCAMoQhAAhCEAaRorWNLnENaLknRM4eKB2TSRxsPJc+2ixV0aKxziRDMUhrMgGMHZtqSb+WitUlHoyw0WdZ/KtIa8ekMpmeZGm40O+83coCKdgsF28Rvbw6gprHZukEHI36KImHRW4rDcW9h8BzWkakPBoeFPqrXPQmw2h7jQEgd5yCTry2y/WiYwOb+JDpq2x6ae+SkVWsPjiCXOLT2gBa4qK0y68Eq7aEkloABHUkdy0TkSS32KctvgsCFBHG3MI+I2rdSNBxpqpdk0xwqHtI5OBTFaZVy0LIWgijiPELYFWIMoQhAAhCEACEIQBpEFkxcxSBCRexQ0SipY3KV04/Rc3xzDSK24+q7HOwbG2iqOO4eCwnUDkNa0WDPj52jTiv6OMug3yqhWCckqPI3UJPmaPE7xJn0Ton33pjJPqK8k6ecl0pfBz2LApUFN4Z9Us0q6IN6rBKxVak5dVJAqFlagrZAGUIQgBrPzrYTQXamg6/ZJfnTSooqv+JhcxsvGHyMiFsTkHgbrvFlP+wSeG4t8WFvC2iz1l1bljVj3Ozm20OPGFOGXcKbsRz4f9Lsh3XXQsN2gh7rREcG2Guqre12xjJtwiNeIccfK7OvAO4qtQBMQJpsGO2jiK1za5rfmc065jxWTmeZ/s0cVwzrM5Nwm/DjOIoHWPJ1j3X8lWPxlx/4MKVMM1AmKvplT4bgAfFVj8QcahtlDChuuTYA5LQs/PyXwn13t1pBzO80Zq/uccrhlVHPHaLbKbbQDChnes5or/KeCWk9ooUQuc79ygDx+82q4VOYVNypIcx26D8wBc3rXRaM2hiUDb04K3t0+Ze0R5Su1o7ttFtS0QD8Igk1A1Fxoqdhe0sSXh75Bc0GrxwbW7hxpdc6GMRHuDSS0cF1PZ3DB8Eue0hpYQA628KXNDpTVLyTUtOhkOdPR1LZeb+NBbEGThUJxjs4YUMvbm0VHdoq9+FlW4fBBr8tidW17J8KKS2tin4LqcFq8tYtmbXz0WiG6oB4iq2WkD5W9B6LdaBQIQhAAhCEACwQsrCAGkzDsoLFZTe8B9FZIjUxmYVUvJO0Wl6OdzkiN91tVlTs3IAvJtnw/RZXPeN7NSslsLen0U5dfuoTCItrlS+/Wnf8AVbIe5M9LkXgOTgOTGA79PJOS66amVYs51Llab4qOv0Se7XPuSzWqSBRrlvqk2tW9b++CsQbrDnAXJosqh7UbT/CxBku6zfhNeOZcXAn+2ipktQtstM+T0H4xUiYXGDYjWvZuxAC4N3gx1SBXM0rbkuObKbYloDC42GROa7DtBDhTUB0JwBDhfl9lxjGfw0jQquhPDhmAey4Drks11F/l/o+PKVwWqUxlkY0ivcHVsA4toNLjvUxtbOwfyTml29EZeE+vba4DOvDQjgVxiPEjS7gIrS17cj/EOB49UT+0MSI3dyH3VFgrfHRZ5J+xOHDjTL6uBIGfCg0XUNiJmDaGXBruHFR+z8k0y0MjMNFcstQo7EsDIdvCovp91S8ip660XmNL/p1qJAZrQtNjkiWwGX3qiEwHXshUfB56LCa3fJLedaq3QMStUHz4qs1O+URUtD6b2Yln3dCYHChDqAeYuFq3ZVm7uuiRCK1u6tRnuutcdc6Lf/8AStY14++iG4iS4AGn3yTNx+inyLHIy4FADYCg6JrtXD/YO6JCDiG7euSqm2e18NsNzSfsmXknw0UmW6On4VG34EJ/8UNjvFoKdKG2MJMjLFwIJgsNDYgFtQKdCFMrVPSE12CEIViAQhCABYWVgoA1ckI7bFLlJR8ioYIrsWESSb5oT4IWfwQ3ZWsEmK+ndZTjI1hyJ9CqZs/MCw98KHmrJFigNFD7ukYr+Iy55JWHFBIPVO9+pUDLTYsDw+lVJQY/yganw1Wib2LckkOCWBTZrrpcJyFijVlpuPei0aUQzfvPopAcKj/ijskZuAI0Af8Aly4LoVLfEZm6CetKjgepV3C1ebHp9ENJrTBPT2jzdsrtsWuIiHtVpQ1BBFvfRWnFtrIRaN59nWt4+Kivx42ZhQzDm4W4x73bkVoo0vJFWxANTYgmmoXLA6K0UPabwNCOt1jeBfT1/BoWT9o6diIk4sAuqSbjtHerbn7sucykrD+K8HKtGnmmIm3jstJA4VJT+RlHUJIzvVWWN40+SfJW1wXDZyeEI7jvl058lco0Nj4Vhciuvrx0XJTNEChrvNPiFeNncfNM8hkeizZIa5HJ7JiA0bm4a0prU16FNoM0YeXab6crp5CiAmupr0CZzBAdqDrrrokFiQhzjSCa0IzHP2EjL4wann7Ci4zjplqkZeOGnypxUk6RYJvEzuGpzyoffFUqSk2zmIwJeI8Bjon7Uk0Hw29pza8XU3R/UnuMznZO7a1/JJ/h9KB8aLEdnu7reR+Z3/ynY+PkxdrjR6WYBQUy0plTksrmUniMzA/4ogcBf4bhUOFeZt3K0YftlBdQRwYDv5rsPR/3AW2PUTXfBlrE11yWVC1Y8EVBBByIuD3rZPFAhCw51BX7nyCAMrBQtXlAGkRybzb+yiLECj5+YoB3+mapVaRZI3ArqhNoUYUHRYStoto5rs7GvnXP/JWmbidgU43p09VT9mxb0KtcyawxQXp9qrBPTNV9mss+wNb18qUorNLPA3D7yVRluHDdPlVWNsUbvj9U7Exdomob696c79wouUjelfT7pz8TtDqtaoQ0PWuzRLu7Xim7HLMq/tf+3qFfZGiRBSU2+jHkXIa4jmQ0rZpSUyey/ofQqz6IOES003FGH8wKuDjv1rVpr8vKi1xfDZeXhkNZDboCbkKR/EnZF8vEdOSNRvlzpiEDQEk/O3gb3C5ZieORolojT0IIWD2adaT4NayLWx7j5g/D7NC8GtQAK8rJlIT24aOu099FCvN9E5+ICOa0e1qdMX7m3slsUYKb7b9PrRSGHR27ocLGlxzVdbMGlNOCWkYtARXoqVj+Oi6vkvMjitAadful484HX5dbFUuDPEWUnAn7C5FFmrFocrTLEyMCLEVA6V5eCi8SmQOR0/2EjCmeeflzITXEng1uLDx6KJnklvgbz+I2oczqrhsDIuEIP1eS4aZ2B8AFzdwaXt3ydyo3ui6rg20LGhu6QQBSmXDLomZUplIVLdNlulyTZzbinjyNE7iysN7aOArnY1WZOPCiNzo7gczb9VlkKrrHK3ef9KqRVsjYcWZlDWXeNzVjrttyOVuFFLSP4kMBDZqE6H/Oz9ozvHzDwKbzkE0/iramR8VBTuFb4sKciCShXcfiT4zXZ1PDMYgTArAisif0uBI6tzHeny87TeFRITt+E5zHg1BY4gjvF1NYN+K03L9mbY2YaP3hRkSndZ3gFpx+pVdi7wNdHbim8ZyquDfibh8wADGEF+W5G7Bryd8p7irE6Ya4Va4EZ2NbLR5J9CfFrsazcTRVzFcQ3qtratPMVsn+Jzorn3qlYrObpJrcOr9vIlYs2T6Q/HGyfi4lc+GmlkLncfHO06+p15rKR5UO9tDzZ+MCPfT6K3CMC3up9FyvAJwgiv8AumQV8kJurQDnoofxeiaW+SUhfT6BSIidnu+igYMxcDkK+n0T9kxVvefrRTNFKRIyc9R7QTUOFO/P0CmIca/vUBVATFCzk4d2Sm4ExSteHsJuPIUqSbbF7K3kn9sdH/5BRH5kgaU88tE5w2PV/wD1d/kE9XyLc8FgY9IzT+y/ok4UVITkTsv7vUBOb4FpckZtrT8nFP8ALX+4V9F5kxkkuy0Xp7aCB8SUeOI8qrg+L4Q5rz2Dc9aUWar8cm/4NETuNFDiNIzQx9FNY1h7hctp3U0qoJaopUhFy5YtvLaE+l03WzSpaIVDxscVS8OLT/ajFsCQquEXVk22a8Vs+YtXxUVDjpyIwKU40NV7MTDQ7LKi3kajX3ok4T6EcCtRF3Xe7KdPWiu1vZ0TA8ce1oDjXhnnx8latntoi4kHtXuuTyOJ5CqmcMmd1xcHHh3cVjqHL2aFqkdohTbInXyScaXsbEjSirWDTjdzOoGd8z4qfGI0bYilPLopVprkU5afBGzEuwg79BxBItzVaxPAw4lwpTvPerfub/aNycqZUvomcxLEXoDpy/RLa+0MlnM53BrWAd0BTCE+PB/4o0WFTINc5vlWi6NMy4ca0pe/P3VQk5ADqggV0y7lM5Wuy3imU+Y2nntZh56hp86KPmNpJl1Q9+9XMkCtv9lTmJ4c25FAeCq85AIJWvG4r6QjIqnpmhxGIdUJohafCf0Z/Ov2WLCpyhFVfcBm94cSPK9lyyWi0KtOzs/St9ft9liz4/s14r3wXcTlNdB5ElOZKeoc7VVT/PWrWwp6LMLE7m+hPmVl8WO4LfNTQ3mmv7wHrdTMKa095qg/nd4g1yI+isMOdsfeeiE2irksZmrJ7hEx2q/yO/yaqpDm6+ZP9yksHmO0DwYfNzUyL5F1PBcoEe3vmkZ2P2H9W/5s+6jZeb7Pd9E2xCc7Dv6md37SGnvJ8RSjksIiAwOtPNQUfCIb3VNNK+FT9UpAmT8ForXtNHgLqMmZ47xoaVPd7+6rdppbLTLXQy2l2YhvY7dzA9+i4hj2FGA+hBXbH4/R1H1oSRrkBXIqF2x2ebHZvNoTu19+SrjyqK2ui1Q6WmcXQnE7LGG8tOhom66Ke1syNaehcUok6rUFFUaDZslIb6JGqyHIaJTHAetn0ITffSkN4CposmJVITyWxFzc8k2ihIq2lS5I25fBdMC2m3OyTatjwVul8baRY2pTyuuPB1E+lcTezIlZcnpd8yPjP9UdlwnGAHEE116cBVTbJlrhnz6V6rjWH7Qhpq4HxVhktqGW7XcffVZnjufobua6L1NQQW1FK6H31Ven4ThUm9+FEpK4+1wADha45dElOz4cLEeiUy6WisYhMZ5+R7lVZ2KrBjbrGneqpMOqt3p5+xGahBCELYZDdjlK4XHp4qHTmViUS7naGRWmT5myB3jmkfzmfMJg+PZIGKkrGOeQs8vM2sc6fRS8KbcSCTY09AqjBmPfepSWmOyPY5JF4xs0WuHNW7j5iv181M4TM0c4V/dB8XfoqLKzJ3helDQDU2pXyU3g812ohr+6wf3OrSmWQ8Ehzov2XSXm+z3BIYhM1hmn8TD4RGH6KGgztu4JGdn+z/2H+Q+yjZHiW2WmP2Tf6h4lp+6j59pIcQB7FvNR8DESIQFaj4hJ/wDUU8is/nN40J1+6GyFOmaPh7z2VpUVvbOlFNOZ8oOW6R32KhWzA3hTMGvOnCvglnYplfioTJaKLttg3bL28/X9VRiuq7Rxqw78CD0JsPRcumW0cVv9Lba0zNnnXIkhCFrM4IQhAAsgrCEAKArDTe+S0Qo0TsdzMkQN5vaYdeHVNFLYBiAY7cif8bjQ1yHNb7Q4MYDqgdh12nSmhBS1eq8a/ou5TnyRDgrdsYhJoTNFNjuHPOGRonTMZeNaqKQqvHL+iyyUiRmMRLhdMHuqtUKZlLoiqb7BCEKxUFs1y1QgBdz7LQuWtVhQkWbHbIqkZePYdyhGlKCKbckuo2Xm9E9BjitfZF/spbA4/wA+goy3e9VWVjWz90UvhkyBv3/g9X/cLPkjhj4vZYhO0zUfOz5p3t+v2UdHnFHzU1Ud49HKkYi9WWmFiPYAy7SyMTzv7qqsybsL6oM4aG+qn2CPdLVBxOpvxKTfiVAOvv0VVbOLESdPH3VHsEe6WObxHeaRyt5Kp4gO0tzNlN48UuzT8WPwYnJfkhFCELQIBCEIAEIQgAQhCABWLC8XESG2XmLtFobjm2v7pPDgq6hUuFS0y005eyTxbCHQjvDtMPynkoxS0hjDmt3H9ptLV0UfMkFxIFKlRDrqv9LWp7kRQhCYLBCEIAEIQgAQhCABCEIAFtwQhAG8PVSGHGzurPVyEJWTobHZpHcmsU27/uhCJJoHG3etShCsirNKrBKEKxQwhYQpIBCEIAEIQgAQhCABCEIAEIQgAQhCABCEIAEIQgAQhCAP/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Tree>
    <p:extLst>
      <p:ext uri="{BB962C8B-B14F-4D97-AF65-F5344CB8AC3E}">
        <p14:creationId xmlns:p14="http://schemas.microsoft.com/office/powerpoint/2010/main" val="912921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 </a:t>
            </a:r>
            <a:r>
              <a:rPr lang="en-US" dirty="0" err="1"/>
              <a:t>Tragedie</a:t>
            </a:r>
            <a:r>
              <a:rPr lang="en-US" dirty="0"/>
              <a:t> van de </a:t>
            </a:r>
            <a:r>
              <a:rPr lang="en-US" dirty="0" err="1"/>
              <a:t>Theoloog</a:t>
            </a:r>
            <a:endParaRPr lang="en-US" dirty="0"/>
          </a:p>
        </p:txBody>
      </p:sp>
      <p:sp>
        <p:nvSpPr>
          <p:cNvPr id="4" name="Slide Number Placeholder 3"/>
          <p:cNvSpPr>
            <a:spLocks noGrp="1"/>
          </p:cNvSpPr>
          <p:nvPr>
            <p:ph type="sldNum" sz="quarter" idx="12"/>
          </p:nvPr>
        </p:nvSpPr>
        <p:spPr/>
        <p:txBody>
          <a:bodyPr/>
          <a:lstStyle/>
          <a:p>
            <a:fld id="{646B13B7-AA3D-477C-8C0F-F51CD68A2247}" type="slidenum">
              <a:rPr lang="en-US" smtClean="0"/>
              <a:pPr/>
              <a:t>47</a:t>
            </a:fld>
            <a:endParaRPr lang="en-US"/>
          </a:p>
        </p:txBody>
      </p:sp>
      <p:sp>
        <p:nvSpPr>
          <p:cNvPr id="3" name="Content Placeholder 2"/>
          <p:cNvSpPr>
            <a:spLocks noGrp="1"/>
          </p:cNvSpPr>
          <p:nvPr>
            <p:ph sz="quarter" idx="1"/>
          </p:nvPr>
        </p:nvSpPr>
        <p:spPr>
          <a:xfrm>
            <a:off x="301752" y="1527047"/>
            <a:ext cx="8518720" cy="5194427"/>
          </a:xfrm>
        </p:spPr>
        <p:txBody>
          <a:bodyPr>
            <a:normAutofit fontScale="92500" lnSpcReduction="20000"/>
          </a:bodyPr>
          <a:lstStyle/>
          <a:p>
            <a:r>
              <a:rPr lang="nl-BE" dirty="0"/>
              <a:t>Theologische incorrectheid (Justin Barrett)</a:t>
            </a:r>
          </a:p>
          <a:p>
            <a:pPr lvl="1"/>
            <a:r>
              <a:rPr lang="nl-BE" dirty="0"/>
              <a:t>Gelovigen vallen terug op intuïties</a:t>
            </a:r>
          </a:p>
          <a:p>
            <a:r>
              <a:rPr lang="nl-BE" dirty="0"/>
              <a:t>De tragedie van de theoloog (Pascal </a:t>
            </a:r>
            <a:r>
              <a:rPr lang="nl-BE" dirty="0" err="1"/>
              <a:t>Boyer</a:t>
            </a:r>
            <a:r>
              <a:rPr lang="nl-BE" dirty="0"/>
              <a:t>)</a:t>
            </a:r>
          </a:p>
          <a:p>
            <a:pPr lvl="1"/>
            <a:r>
              <a:rPr lang="nl-BE" dirty="0"/>
              <a:t>Theologische instructie dringt niet door</a:t>
            </a:r>
          </a:p>
          <a:p>
            <a:pPr lvl="1"/>
            <a:r>
              <a:rPr lang="nl-BE" dirty="0"/>
              <a:t>Naïeve godsbeelden</a:t>
            </a:r>
          </a:p>
          <a:p>
            <a:r>
              <a:rPr lang="nl-BE" dirty="0"/>
              <a:t>Contrast</a:t>
            </a:r>
          </a:p>
          <a:p>
            <a:pPr lvl="1"/>
            <a:r>
              <a:rPr lang="nl-BE" dirty="0"/>
              <a:t>Wat mensen beweren te geloven</a:t>
            </a:r>
            <a:endParaRPr lang="nl-BE" i="1" dirty="0"/>
          </a:p>
          <a:p>
            <a:pPr lvl="2"/>
            <a:r>
              <a:rPr lang="nl-BE" dirty="0"/>
              <a:t>Vragenlijst invullen</a:t>
            </a:r>
          </a:p>
          <a:p>
            <a:pPr lvl="2"/>
            <a:r>
              <a:rPr lang="nl-BE" dirty="0"/>
              <a:t>Theologisch orthodox</a:t>
            </a:r>
          </a:p>
          <a:p>
            <a:pPr lvl="1"/>
            <a:r>
              <a:rPr lang="nl-BE" dirty="0"/>
              <a:t>Wat ze daadwerkelijk geloven/doen</a:t>
            </a:r>
          </a:p>
          <a:p>
            <a:pPr lvl="2"/>
            <a:r>
              <a:rPr lang="nl-BE" dirty="0"/>
              <a:t>Intuïtief, antropomorf</a:t>
            </a:r>
          </a:p>
          <a:p>
            <a:pPr lvl="2"/>
            <a:r>
              <a:rPr lang="nl-BE" dirty="0"/>
              <a:t>Theologisch </a:t>
            </a:r>
            <a:r>
              <a:rPr lang="nl-BE" i="1" dirty="0"/>
              <a:t>incorrect</a:t>
            </a:r>
          </a:p>
          <a:p>
            <a:pPr lvl="3"/>
            <a:r>
              <a:rPr lang="nl-BE" i="1" dirty="0"/>
              <a:t>Cf Gebed, bedevaart… bijgeloof… </a:t>
            </a:r>
          </a:p>
          <a:p>
            <a:pPr lvl="2"/>
            <a:endParaRPr lang="nl-BE" i="1" dirty="0"/>
          </a:p>
        </p:txBody>
      </p:sp>
    </p:spTree>
    <p:extLst>
      <p:ext uri="{BB962C8B-B14F-4D97-AF65-F5344CB8AC3E}">
        <p14:creationId xmlns:p14="http://schemas.microsoft.com/office/powerpoint/2010/main" val="10034491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Interactie met God</a:t>
            </a:r>
          </a:p>
        </p:txBody>
      </p:sp>
      <p:sp>
        <p:nvSpPr>
          <p:cNvPr id="3" name="Tijdelijke aanduiding voor inhoud 2"/>
          <p:cNvSpPr>
            <a:spLocks noGrp="1"/>
          </p:cNvSpPr>
          <p:nvPr>
            <p:ph sz="quarter" idx="1"/>
          </p:nvPr>
        </p:nvSpPr>
        <p:spPr/>
        <p:txBody>
          <a:bodyPr>
            <a:normAutofit fontScale="85000" lnSpcReduction="10000"/>
          </a:bodyPr>
          <a:lstStyle/>
          <a:p>
            <a:r>
              <a:rPr lang="nl-BE" dirty="0"/>
              <a:t>Interactie met bovennatuurlijke wezen</a:t>
            </a:r>
          </a:p>
          <a:p>
            <a:pPr lvl="1"/>
            <a:r>
              <a:rPr lang="nl-BE" dirty="0"/>
              <a:t>Weinig verschil met normale personen</a:t>
            </a:r>
          </a:p>
          <a:p>
            <a:pPr lvl="1"/>
            <a:r>
              <a:rPr lang="nl-BE" dirty="0"/>
              <a:t>Antropomorf</a:t>
            </a:r>
          </a:p>
          <a:p>
            <a:r>
              <a:rPr lang="nl-BE" dirty="0"/>
              <a:t>Intuïtief en vertrouwd</a:t>
            </a:r>
          </a:p>
          <a:p>
            <a:pPr lvl="2"/>
            <a:r>
              <a:rPr lang="nl-BE" dirty="0"/>
              <a:t>verzoeken (</a:t>
            </a:r>
            <a:r>
              <a:rPr lang="nl-BE" dirty="0">
                <a:sym typeface="Wingdings" pitchFamily="2" charset="2"/>
              </a:rPr>
              <a:t> </a:t>
            </a:r>
            <a:r>
              <a:rPr lang="nl-BE" dirty="0"/>
              <a:t>bidden)</a:t>
            </a:r>
          </a:p>
          <a:p>
            <a:pPr lvl="2"/>
            <a:r>
              <a:rPr lang="nl-BE" dirty="0"/>
              <a:t>vleien (</a:t>
            </a:r>
            <a:r>
              <a:rPr lang="nl-BE" dirty="0">
                <a:sym typeface="Wingdings" pitchFamily="2" charset="2"/>
              </a:rPr>
              <a:t> </a:t>
            </a:r>
            <a:r>
              <a:rPr lang="nl-BE" dirty="0"/>
              <a:t>loven)</a:t>
            </a:r>
          </a:p>
          <a:p>
            <a:pPr lvl="2"/>
            <a:r>
              <a:rPr lang="nl-BE" dirty="0"/>
              <a:t>bedanken (</a:t>
            </a:r>
            <a:r>
              <a:rPr lang="nl-BE" dirty="0">
                <a:sym typeface="Wingdings" pitchFamily="2" charset="2"/>
              </a:rPr>
              <a:t> </a:t>
            </a:r>
            <a:r>
              <a:rPr lang="nl-BE" dirty="0"/>
              <a:t>offer)</a:t>
            </a:r>
          </a:p>
          <a:p>
            <a:pPr lvl="2"/>
            <a:r>
              <a:rPr lang="nl-BE" dirty="0"/>
              <a:t>verontschuldigen (</a:t>
            </a:r>
            <a:r>
              <a:rPr lang="nl-BE" dirty="0">
                <a:sym typeface="Wingdings" pitchFamily="2" charset="2"/>
              </a:rPr>
              <a:t> </a:t>
            </a:r>
            <a:r>
              <a:rPr lang="nl-BE" dirty="0"/>
              <a:t>biecht)</a:t>
            </a:r>
          </a:p>
          <a:p>
            <a:pPr lvl="2"/>
            <a:r>
              <a:rPr lang="nl-BE" dirty="0"/>
              <a:t>vergoeden (</a:t>
            </a:r>
            <a:r>
              <a:rPr lang="nl-BE" dirty="0">
                <a:sym typeface="Wingdings" pitchFamily="2" charset="2"/>
              </a:rPr>
              <a:t> </a:t>
            </a:r>
            <a:r>
              <a:rPr lang="nl-BE" dirty="0"/>
              <a:t>boetedoening)</a:t>
            </a:r>
          </a:p>
          <a:p>
            <a:pPr lvl="2"/>
            <a:r>
              <a:rPr lang="nl-BE" dirty="0"/>
              <a:t>bezoek brengen (</a:t>
            </a:r>
            <a:r>
              <a:rPr lang="nl-BE" dirty="0">
                <a:sym typeface="Wingdings" pitchFamily="2" charset="2"/>
              </a:rPr>
              <a:t> </a:t>
            </a:r>
            <a:r>
              <a:rPr lang="nl-BE" dirty="0"/>
              <a:t>bedevaart)</a:t>
            </a:r>
          </a:p>
          <a:p>
            <a:pPr lvl="2"/>
            <a:r>
              <a:rPr lang="nl-BE" dirty="0"/>
              <a:t>dreigen (</a:t>
            </a:r>
            <a:r>
              <a:rPr lang="nl-BE" dirty="0">
                <a:sym typeface="Wingdings" pitchFamily="2" charset="2"/>
              </a:rPr>
              <a:t> ver</a:t>
            </a:r>
            <a:r>
              <a:rPr lang="nl-BE" dirty="0"/>
              <a:t>vloeken)</a:t>
            </a:r>
          </a:p>
          <a:p>
            <a:pPr lvl="2"/>
            <a:r>
              <a:rPr lang="nl-BE" dirty="0"/>
              <a:t>lobbyen (</a:t>
            </a:r>
            <a:r>
              <a:rPr lang="nl-BE" dirty="0">
                <a:sym typeface="Wingdings" pitchFamily="2" charset="2"/>
              </a:rPr>
              <a:t> </a:t>
            </a:r>
            <a:r>
              <a:rPr lang="nl-BE" dirty="0"/>
              <a:t>voorspraak via heiligen, engelen, of mindere goden)</a:t>
            </a:r>
          </a:p>
        </p:txBody>
      </p:sp>
      <p:sp>
        <p:nvSpPr>
          <p:cNvPr id="4" name="Tijdelijke aanduiding voor dianummer 3"/>
          <p:cNvSpPr>
            <a:spLocks noGrp="1"/>
          </p:cNvSpPr>
          <p:nvPr>
            <p:ph type="sldNum" sz="quarter" idx="12"/>
          </p:nvPr>
        </p:nvSpPr>
        <p:spPr/>
        <p:txBody>
          <a:bodyPr/>
          <a:lstStyle/>
          <a:p>
            <a:fld id="{CF26CFDF-930F-485B-901A-AF2C264C6240}" type="slidenum">
              <a:rPr lang="nl-BE" smtClean="0"/>
              <a:t>48</a:t>
            </a:fld>
            <a:endParaRPr lang="nl-BE"/>
          </a:p>
        </p:txBody>
      </p:sp>
    </p:spTree>
    <p:extLst>
      <p:ext uri="{BB962C8B-B14F-4D97-AF65-F5344CB8AC3E}">
        <p14:creationId xmlns:p14="http://schemas.microsoft.com/office/powerpoint/2010/main" val="255744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798CE-AE5D-4905-B3E1-D943CF04853C}"/>
              </a:ext>
            </a:extLst>
          </p:cNvPr>
          <p:cNvSpPr>
            <a:spLocks noGrp="1"/>
          </p:cNvSpPr>
          <p:nvPr>
            <p:ph type="title"/>
          </p:nvPr>
        </p:nvSpPr>
        <p:spPr/>
        <p:txBody>
          <a:bodyPr/>
          <a:lstStyle/>
          <a:p>
            <a:r>
              <a:rPr lang="nl-BE" dirty="0"/>
              <a:t>Religie-ondermijnend</a:t>
            </a:r>
          </a:p>
        </p:txBody>
      </p:sp>
      <p:sp>
        <p:nvSpPr>
          <p:cNvPr id="3" name="Content Placeholder 2">
            <a:extLst>
              <a:ext uri="{FF2B5EF4-FFF2-40B4-BE49-F238E27FC236}">
                <a16:creationId xmlns:a16="http://schemas.microsoft.com/office/drawing/2014/main" id="{45E598A6-9493-4755-85D0-95BA0EC4B035}"/>
              </a:ext>
            </a:extLst>
          </p:cNvPr>
          <p:cNvSpPr>
            <a:spLocks noGrp="1"/>
          </p:cNvSpPr>
          <p:nvPr>
            <p:ph idx="1"/>
          </p:nvPr>
        </p:nvSpPr>
        <p:spPr/>
        <p:txBody>
          <a:bodyPr/>
          <a:lstStyle/>
          <a:p>
            <a:r>
              <a:rPr lang="nl-BE" dirty="0"/>
              <a:t>Scheermes van Ockham</a:t>
            </a:r>
          </a:p>
          <a:p>
            <a:pPr lvl="1"/>
            <a:r>
              <a:rPr lang="nl-BE" dirty="0"/>
              <a:t>Zelfs religie kan verklaard worden op basis van natuurlijke elementen, zonder </a:t>
            </a:r>
            <a:r>
              <a:rPr lang="nl-BE" dirty="0" smtClean="0"/>
              <a:t>religie</a:t>
            </a:r>
          </a:p>
          <a:p>
            <a:pPr lvl="1"/>
            <a:r>
              <a:rPr lang="nl-BE" dirty="0" smtClean="0"/>
              <a:t>Eenmaal we doorhebben dat ons brein ons bedriegt, zijn we kritisch</a:t>
            </a:r>
          </a:p>
          <a:p>
            <a:pPr lvl="1"/>
            <a:r>
              <a:rPr lang="nl-BE" dirty="0" smtClean="0"/>
              <a:t>Laat inzien dat de particuliere traditie waarin men staat, toevallig is.</a:t>
            </a:r>
            <a:endParaRPr lang="nl-BE" dirty="0"/>
          </a:p>
          <a:p>
            <a:pPr lvl="1"/>
            <a:endParaRPr lang="nl-BE" dirty="0"/>
          </a:p>
          <a:p>
            <a:r>
              <a:rPr lang="nl-BE" dirty="0"/>
              <a:t>CSR leidt niet noodzakelijk tot atheïsme</a:t>
            </a:r>
          </a:p>
        </p:txBody>
      </p:sp>
    </p:spTree>
    <p:extLst>
      <p:ext uri="{BB962C8B-B14F-4D97-AF65-F5344CB8AC3E}">
        <p14:creationId xmlns:p14="http://schemas.microsoft.com/office/powerpoint/2010/main" val="1990439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BE" dirty="0" smtClean="0"/>
              <a:t>Evolutionaire oorsprong van moraal</a:t>
            </a:r>
            <a:endParaRPr lang="nl-BE" dirty="0"/>
          </a:p>
        </p:txBody>
      </p:sp>
      <p:sp>
        <p:nvSpPr>
          <p:cNvPr id="3" name="Tijdelijke aanduiding voor inhoud 2"/>
          <p:cNvSpPr>
            <a:spLocks noGrp="1"/>
          </p:cNvSpPr>
          <p:nvPr>
            <p:ph idx="1"/>
          </p:nvPr>
        </p:nvSpPr>
        <p:spPr>
          <a:xfrm>
            <a:off x="457200" y="1600200"/>
            <a:ext cx="8229600" cy="5069160"/>
          </a:xfrm>
        </p:spPr>
        <p:txBody>
          <a:bodyPr>
            <a:normAutofit lnSpcReduction="10000"/>
          </a:bodyPr>
          <a:lstStyle/>
          <a:p>
            <a:r>
              <a:rPr lang="nl-BE" dirty="0" smtClean="0"/>
              <a:t>Thomas Huxley</a:t>
            </a:r>
          </a:p>
          <a:p>
            <a:pPr lvl="1"/>
            <a:r>
              <a:rPr lang="nl-BE" dirty="0"/>
              <a:t>“</a:t>
            </a:r>
            <a:r>
              <a:rPr lang="nl-BE" dirty="0" smtClean="0"/>
              <a:t>De dief </a:t>
            </a:r>
            <a:r>
              <a:rPr lang="nl-BE" dirty="0"/>
              <a:t>en de moordenaar zijn even natuurlijk als de filantroop</a:t>
            </a:r>
            <a:r>
              <a:rPr lang="nl-BE" dirty="0" smtClean="0"/>
              <a:t>.”</a:t>
            </a:r>
          </a:p>
          <a:p>
            <a:pPr lvl="1"/>
            <a:r>
              <a:rPr lang="nl-BE" dirty="0" smtClean="0"/>
              <a:t>ethische vooruitgang hangt niet af </a:t>
            </a:r>
            <a:r>
              <a:rPr lang="nl-BE" dirty="0"/>
              <a:t>van het </a:t>
            </a:r>
            <a:r>
              <a:rPr lang="nl-BE" dirty="0" smtClean="0"/>
              <a:t>nabootsen van het evolutieproces, maar </a:t>
            </a:r>
            <a:r>
              <a:rPr lang="nl-BE" dirty="0"/>
              <a:t>van de bestrijding </a:t>
            </a:r>
            <a:r>
              <a:rPr lang="nl-BE" dirty="0" smtClean="0"/>
              <a:t>ervan.</a:t>
            </a:r>
          </a:p>
          <a:p>
            <a:pPr lvl="1"/>
            <a:r>
              <a:rPr lang="nl-BE" dirty="0" smtClean="0"/>
              <a:t>Evolutie is blind en indifferent, maar vanuit menselijk perspectief immoreel</a:t>
            </a:r>
          </a:p>
          <a:p>
            <a:pPr lvl="1"/>
            <a:r>
              <a:rPr lang="nl-BE" dirty="0" smtClean="0"/>
              <a:t>Mens komt uit evolutie als een concurrentieel, brutaal dier.</a:t>
            </a:r>
          </a:p>
          <a:p>
            <a:pPr lvl="1"/>
            <a:r>
              <a:rPr lang="nl-NL" dirty="0"/>
              <a:t>Moraal</a:t>
            </a:r>
            <a:r>
              <a:rPr lang="nl-NL" dirty="0" smtClean="0"/>
              <a:t>: </a:t>
            </a:r>
            <a:r>
              <a:rPr lang="nl-NL" dirty="0"/>
              <a:t>geen</a:t>
            </a:r>
            <a:r>
              <a:rPr lang="nl-NL" i="1" dirty="0"/>
              <a:t> nature</a:t>
            </a:r>
            <a:r>
              <a:rPr lang="nl-NL" dirty="0" smtClean="0"/>
              <a:t> maar </a:t>
            </a:r>
            <a:r>
              <a:rPr lang="nl-NL" i="1" dirty="0" smtClean="0"/>
              <a:t>culture/</a:t>
            </a:r>
            <a:r>
              <a:rPr lang="nl-NL" i="1" dirty="0" err="1" smtClean="0"/>
              <a:t>nurture</a:t>
            </a:r>
            <a:r>
              <a:rPr lang="nl-NL" i="1" dirty="0" smtClean="0"/>
              <a:t>.</a:t>
            </a:r>
            <a:endParaRPr lang="nl-BE" dirty="0" smtClean="0"/>
          </a:p>
          <a:p>
            <a:pPr lvl="1"/>
            <a:endParaRPr lang="nl-BE" dirty="0" smtClean="0"/>
          </a:p>
          <a:p>
            <a:endParaRPr lang="nl-BE" dirty="0"/>
          </a:p>
        </p:txBody>
      </p:sp>
    </p:spTree>
    <p:extLst>
      <p:ext uri="{BB962C8B-B14F-4D97-AF65-F5344CB8AC3E}">
        <p14:creationId xmlns:p14="http://schemas.microsoft.com/office/powerpoint/2010/main" val="3947150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B7E1C-CD2C-460E-AA02-EE6AACB0E98A}"/>
              </a:ext>
            </a:extLst>
          </p:cNvPr>
          <p:cNvSpPr>
            <a:spLocks noGrp="1"/>
          </p:cNvSpPr>
          <p:nvPr>
            <p:ph idx="1"/>
          </p:nvPr>
        </p:nvSpPr>
        <p:spPr>
          <a:xfrm>
            <a:off x="457200" y="404664"/>
            <a:ext cx="4114800" cy="6048672"/>
          </a:xfrm>
        </p:spPr>
        <p:txBody>
          <a:bodyPr>
            <a:normAutofit fontScale="70000" lnSpcReduction="20000"/>
          </a:bodyPr>
          <a:lstStyle/>
          <a:p>
            <a:r>
              <a:rPr lang="nl-BE" dirty="0"/>
              <a:t>De</a:t>
            </a:r>
            <a:r>
              <a:rPr lang="nl-BE" baseline="0" dirty="0"/>
              <a:t> Cruz &amp; De Smedt 2015: 199. See also Clark &amp; Barrett (2010): they defend theism based on CSR.</a:t>
            </a:r>
          </a:p>
          <a:p>
            <a:endParaRPr lang="nl-BE" dirty="0"/>
          </a:p>
          <a:p>
            <a:r>
              <a:rPr lang="nl-BE" baseline="0" dirty="0"/>
              <a:t>De Cruz &amp; De Smedt 2015 195: Humans across cultures have a </a:t>
            </a:r>
            <a:r>
              <a:rPr lang="nl-BE" i="1" baseline="0" dirty="0"/>
              <a:t>sensus divinitatis</a:t>
            </a:r>
            <a:r>
              <a:rPr lang="nl-BE" i="0" baseline="0" dirty="0"/>
              <a:t>, a robust, innate propensity to believe in God, just like they have a robust, innate propensity to believe in the existance of the external world.  … God designed the human mind in such a way that it spontaneously forms these beliefs under a wide rage of circumstances (Platinga 2000)</a:t>
            </a:r>
            <a:endParaRPr lang="nl-BE" dirty="0"/>
          </a:p>
          <a:p>
            <a:endParaRPr lang="nl-BE" dirty="0"/>
          </a:p>
        </p:txBody>
      </p:sp>
      <p:pic>
        <p:nvPicPr>
          <p:cNvPr id="4" name="Picture 3">
            <a:extLst>
              <a:ext uri="{FF2B5EF4-FFF2-40B4-BE49-F238E27FC236}">
                <a16:creationId xmlns:a16="http://schemas.microsoft.com/office/drawing/2014/main" id="{807248DD-5876-4962-AB38-49B2C0AD8CB7}"/>
              </a:ext>
            </a:extLst>
          </p:cNvPr>
          <p:cNvPicPr>
            <a:picLocks noChangeAspect="1"/>
          </p:cNvPicPr>
          <p:nvPr/>
        </p:nvPicPr>
        <p:blipFill>
          <a:blip r:embed="rId2"/>
          <a:stretch>
            <a:fillRect/>
          </a:stretch>
        </p:blipFill>
        <p:spPr>
          <a:xfrm>
            <a:off x="5004048" y="501327"/>
            <a:ext cx="3993345" cy="5855345"/>
          </a:xfrm>
          <a:prstGeom prst="rect">
            <a:avLst/>
          </a:prstGeom>
        </p:spPr>
      </p:pic>
    </p:spTree>
    <p:extLst>
      <p:ext uri="{BB962C8B-B14F-4D97-AF65-F5344CB8AC3E}">
        <p14:creationId xmlns:p14="http://schemas.microsoft.com/office/powerpoint/2010/main" val="4034312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BE" dirty="0"/>
              <a:t>Natural </a:t>
            </a:r>
            <a:r>
              <a:rPr lang="nl-BE" dirty="0" err="1"/>
              <a:t>history</a:t>
            </a:r>
            <a:r>
              <a:rPr lang="nl-BE" dirty="0"/>
              <a:t> of </a:t>
            </a:r>
            <a:r>
              <a:rPr lang="nl-BE" dirty="0" err="1"/>
              <a:t>religion</a:t>
            </a:r>
            <a:r>
              <a:rPr lang="nl-BE" dirty="0"/>
              <a:t> =/ </a:t>
            </a:r>
            <a:r>
              <a:rPr lang="nl-BE"/>
              <a:t>justification</a:t>
            </a:r>
          </a:p>
        </p:txBody>
      </p:sp>
      <p:sp>
        <p:nvSpPr>
          <p:cNvPr id="3" name="Tijdelijke aanduiding voor inhoud 2"/>
          <p:cNvSpPr>
            <a:spLocks noGrp="1"/>
          </p:cNvSpPr>
          <p:nvPr>
            <p:ph idx="1"/>
          </p:nvPr>
        </p:nvSpPr>
        <p:spPr>
          <a:xfrm>
            <a:off x="179512" y="1600200"/>
            <a:ext cx="8784976" cy="4997152"/>
          </a:xfrm>
        </p:spPr>
        <p:txBody>
          <a:bodyPr>
            <a:noAutofit/>
          </a:bodyPr>
          <a:lstStyle/>
          <a:p>
            <a:r>
              <a:rPr lang="nl-BE" sz="1800" dirty="0"/>
              <a:t>Hoe we God op het spoor kunnen komen en kunnen kennen? =/ Of God bestaat?</a:t>
            </a:r>
          </a:p>
          <a:p>
            <a:r>
              <a:rPr lang="nl-BE" sz="1800" dirty="0"/>
              <a:t>Bv HADD: we zijn </a:t>
            </a:r>
            <a:r>
              <a:rPr lang="nl-BE" sz="1800" dirty="0" err="1"/>
              <a:t>supergevoelig</a:t>
            </a:r>
            <a:r>
              <a:rPr lang="nl-BE" sz="1800" dirty="0"/>
              <a:t> voor herkennen van gezichten en </a:t>
            </a:r>
            <a:r>
              <a:rPr lang="nl-BE" sz="1800" i="1" dirty="0" err="1"/>
              <a:t>agencies</a:t>
            </a:r>
            <a:r>
              <a:rPr lang="nl-BE" sz="1800" dirty="0"/>
              <a:t>; soms foutief, maar soms ook juist… </a:t>
            </a:r>
          </a:p>
          <a:p>
            <a:r>
              <a:rPr lang="nl-BE" sz="1800" i="1" dirty="0"/>
              <a:t>If there is a God, and God wants humans to be aware of him, it seems plausible that he would make himself known to everyone and not just to those who engage in formal theology</a:t>
            </a:r>
            <a:r>
              <a:rPr lang="nl-BE" sz="1800" dirty="0"/>
              <a:t>. </a:t>
            </a:r>
          </a:p>
          <a:p>
            <a:r>
              <a:rPr lang="nl-BE" sz="1800" dirty="0"/>
              <a:t>Het is niet omdat je kunt aantonen wat religie ‘veroorzaakt’ en mogelijk maakt in de menselijke geest, dat God niet bestaat. Verschil tussen genealogie van ideeën/</a:t>
            </a:r>
            <a:r>
              <a:rPr lang="nl-BE" sz="1800" dirty="0" err="1"/>
              <a:t>mglkhvw</a:t>
            </a:r>
            <a:r>
              <a:rPr lang="nl-BE" sz="1800" dirty="0"/>
              <a:t> voor bepaalde ideeën en het waarheidsgehalte/werkelijkheidswaarde van ideeën.</a:t>
            </a:r>
          </a:p>
          <a:p>
            <a:r>
              <a:rPr lang="nl-BE" sz="1800" dirty="0"/>
              <a:t>Waar komt religie vandaan? Ook al bij Hume (angst onzekerheid), Durkheim (</a:t>
            </a:r>
            <a:r>
              <a:rPr lang="nl-BE" sz="1800" dirty="0" err="1"/>
              <a:t>social</a:t>
            </a:r>
            <a:r>
              <a:rPr lang="nl-BE" sz="1800" dirty="0"/>
              <a:t> </a:t>
            </a:r>
            <a:r>
              <a:rPr lang="nl-BE" sz="1800" dirty="0" err="1"/>
              <a:t>fact</a:t>
            </a:r>
            <a:r>
              <a:rPr lang="nl-BE" sz="1800" dirty="0"/>
              <a:t>), Freud (</a:t>
            </a:r>
            <a:r>
              <a:rPr lang="nl-BE" sz="1800" dirty="0" err="1"/>
              <a:t>psychological</a:t>
            </a:r>
            <a:r>
              <a:rPr lang="nl-BE" sz="1800" dirty="0"/>
              <a:t> </a:t>
            </a:r>
            <a:r>
              <a:rPr lang="nl-BE" sz="1800" dirty="0" err="1"/>
              <a:t>phenomenon</a:t>
            </a:r>
            <a:r>
              <a:rPr lang="nl-BE" sz="1800" dirty="0"/>
              <a:t>), James (</a:t>
            </a:r>
            <a:r>
              <a:rPr lang="nl-BE" sz="1800" dirty="0" err="1"/>
              <a:t>medical</a:t>
            </a:r>
            <a:r>
              <a:rPr lang="nl-BE" sz="1800" dirty="0"/>
              <a:t>, </a:t>
            </a:r>
            <a:r>
              <a:rPr lang="nl-BE" sz="1800" dirty="0" err="1"/>
              <a:t>psychiatric</a:t>
            </a:r>
            <a:r>
              <a:rPr lang="nl-BE" sz="1800" dirty="0"/>
              <a:t> </a:t>
            </a:r>
            <a:r>
              <a:rPr lang="nl-BE" sz="1800" dirty="0" err="1"/>
              <a:t>explanations</a:t>
            </a:r>
            <a:r>
              <a:rPr lang="nl-BE" sz="1800" dirty="0"/>
              <a:t>), </a:t>
            </a:r>
            <a:r>
              <a:rPr lang="nl-BE" sz="1800" dirty="0" err="1"/>
              <a:t>antroplogen</a:t>
            </a:r>
            <a:r>
              <a:rPr lang="nl-BE" sz="1800" dirty="0"/>
              <a:t> (</a:t>
            </a:r>
            <a:r>
              <a:rPr lang="nl-BE" sz="1800" dirty="0" err="1"/>
              <a:t>Cultural</a:t>
            </a:r>
            <a:r>
              <a:rPr lang="nl-BE" sz="1800" dirty="0"/>
              <a:t> </a:t>
            </a:r>
            <a:r>
              <a:rPr lang="nl-BE" sz="1800" dirty="0" err="1"/>
              <a:t>fact</a:t>
            </a:r>
            <a:r>
              <a:rPr lang="nl-BE" sz="1800" dirty="0"/>
              <a:t>, </a:t>
            </a:r>
            <a:r>
              <a:rPr lang="nl-BE" sz="1800" dirty="0" err="1"/>
              <a:t>functionalism</a:t>
            </a:r>
            <a:r>
              <a:rPr lang="nl-BE" sz="1800" dirty="0"/>
              <a:t>, primitieve mythologisch denken…), CSR … maar brengt dat religie echt in diskrediet?</a:t>
            </a:r>
          </a:p>
          <a:p>
            <a:r>
              <a:rPr lang="nl-BE" sz="1800" dirty="0"/>
              <a:t>Voor atheïstische conclusies: </a:t>
            </a:r>
            <a:r>
              <a:rPr lang="nl-BE" sz="1800" dirty="0" err="1"/>
              <a:t>Dawkins</a:t>
            </a:r>
            <a:r>
              <a:rPr lang="nl-BE" sz="1800" dirty="0"/>
              <a:t>: </a:t>
            </a:r>
            <a:r>
              <a:rPr lang="nl-BE" sz="1800" i="1" dirty="0"/>
              <a:t>The God </a:t>
            </a:r>
            <a:r>
              <a:rPr lang="nl-BE" sz="1800" i="1" dirty="0" err="1"/>
              <a:t>Delusion</a:t>
            </a:r>
            <a:r>
              <a:rPr lang="nl-BE" sz="1800" i="1" dirty="0"/>
              <a:t> </a:t>
            </a:r>
            <a:r>
              <a:rPr lang="nl-BE" sz="1800" dirty="0"/>
              <a:t>(2006) en </a:t>
            </a:r>
            <a:r>
              <a:rPr lang="nl-BE" sz="1800" dirty="0" err="1"/>
              <a:t>Dennett</a:t>
            </a:r>
            <a:r>
              <a:rPr lang="nl-BE" sz="1800" dirty="0"/>
              <a:t>: </a:t>
            </a:r>
            <a:r>
              <a:rPr lang="nl-BE" sz="1800" i="1" dirty="0" err="1"/>
              <a:t>Breaking</a:t>
            </a:r>
            <a:r>
              <a:rPr lang="nl-BE" sz="1800" i="1" dirty="0"/>
              <a:t> the Spell</a:t>
            </a:r>
            <a:r>
              <a:rPr lang="nl-BE" sz="1800" dirty="0"/>
              <a:t> (2006).</a:t>
            </a:r>
          </a:p>
          <a:p>
            <a:r>
              <a:rPr lang="nl-BE" sz="1800" b="1" dirty="0"/>
              <a:t>CSR is op zich geen schending van NOMA.</a:t>
            </a:r>
          </a:p>
        </p:txBody>
      </p:sp>
    </p:spTree>
    <p:extLst>
      <p:ext uri="{BB962C8B-B14F-4D97-AF65-F5344CB8AC3E}">
        <p14:creationId xmlns:p14="http://schemas.microsoft.com/office/powerpoint/2010/main" val="4119221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Neurotheologie</a:t>
            </a:r>
          </a:p>
        </p:txBody>
      </p:sp>
      <p:sp>
        <p:nvSpPr>
          <p:cNvPr id="3" name="Tijdelijke aanduiding voor inhoud 2"/>
          <p:cNvSpPr>
            <a:spLocks noGrp="1"/>
          </p:cNvSpPr>
          <p:nvPr>
            <p:ph idx="1"/>
          </p:nvPr>
        </p:nvSpPr>
        <p:spPr>
          <a:xfrm>
            <a:off x="457200" y="1600200"/>
            <a:ext cx="3682752" cy="4525963"/>
          </a:xfrm>
        </p:spPr>
        <p:txBody>
          <a:bodyPr/>
          <a:lstStyle/>
          <a:p>
            <a:r>
              <a:rPr lang="nl-BE" dirty="0"/>
              <a:t>Epilepsie</a:t>
            </a:r>
          </a:p>
          <a:p>
            <a:r>
              <a:rPr lang="nl-BE" dirty="0"/>
              <a:t>Geen </a:t>
            </a:r>
            <a:r>
              <a:rPr lang="nl-BE" i="1" dirty="0"/>
              <a:t>God spot</a:t>
            </a:r>
          </a:p>
          <a:p>
            <a:r>
              <a:rPr lang="nl-BE" dirty="0"/>
              <a:t>Oplichten van hersendelen bij mystieke ervaringen</a:t>
            </a:r>
          </a:p>
          <a:p>
            <a:endParaRPr lang="nl-BE" dirty="0"/>
          </a:p>
          <a:p>
            <a:endParaRPr lang="nl-BE" dirty="0"/>
          </a:p>
        </p:txBody>
      </p:sp>
      <p:pic>
        <p:nvPicPr>
          <p:cNvPr id="5" name="Afbeelding 4"/>
          <p:cNvPicPr>
            <a:picLocks noChangeAspect="1"/>
          </p:cNvPicPr>
          <p:nvPr/>
        </p:nvPicPr>
        <p:blipFill>
          <a:blip r:embed="rId2"/>
          <a:stretch>
            <a:fillRect/>
          </a:stretch>
        </p:blipFill>
        <p:spPr>
          <a:xfrm>
            <a:off x="4927418" y="1507680"/>
            <a:ext cx="4188315" cy="5328366"/>
          </a:xfrm>
          <a:prstGeom prst="rect">
            <a:avLst/>
          </a:prstGeom>
        </p:spPr>
      </p:pic>
    </p:spTree>
    <p:extLst>
      <p:ext uri="{BB962C8B-B14F-4D97-AF65-F5344CB8AC3E}">
        <p14:creationId xmlns:p14="http://schemas.microsoft.com/office/powerpoint/2010/main" val="337408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332656"/>
            <a:ext cx="8229600" cy="5793507"/>
          </a:xfrm>
        </p:spPr>
        <p:txBody>
          <a:bodyPr/>
          <a:lstStyle/>
          <a:p>
            <a:r>
              <a:rPr lang="nl-BE" dirty="0" err="1"/>
              <a:t>Newberg</a:t>
            </a:r>
            <a:r>
              <a:rPr lang="nl-BE" dirty="0"/>
              <a:t> e.a.: argument voor bestaan van diepere/hogere realiteit/God</a:t>
            </a:r>
          </a:p>
          <a:p>
            <a:endParaRPr lang="nl-BE" dirty="0"/>
          </a:p>
          <a:p>
            <a:endParaRPr lang="nl-BE" dirty="0"/>
          </a:p>
          <a:p>
            <a:endParaRPr lang="nl-BE" dirty="0"/>
          </a:p>
          <a:p>
            <a:endParaRPr lang="nl-BE"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472" y="1556792"/>
            <a:ext cx="3679056" cy="5150678"/>
          </a:xfrm>
          <a:prstGeom prst="rect">
            <a:avLst/>
          </a:prstGeom>
        </p:spPr>
      </p:pic>
    </p:spTree>
    <p:extLst>
      <p:ext uri="{BB962C8B-B14F-4D97-AF65-F5344CB8AC3E}">
        <p14:creationId xmlns:p14="http://schemas.microsoft.com/office/powerpoint/2010/main" val="2414011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260648"/>
            <a:ext cx="8229600" cy="6408712"/>
          </a:xfrm>
        </p:spPr>
        <p:txBody>
          <a:bodyPr>
            <a:normAutofit lnSpcReduction="10000"/>
          </a:bodyPr>
          <a:lstStyle/>
          <a:p>
            <a:r>
              <a:rPr lang="en-US" b="1" dirty="0" err="1"/>
              <a:t>Adaptief</a:t>
            </a:r>
            <a:r>
              <a:rPr lang="en-US" dirty="0"/>
              <a:t>: </a:t>
            </a:r>
            <a:r>
              <a:rPr lang="en-US" dirty="0" err="1"/>
              <a:t>groepselectie</a:t>
            </a:r>
            <a:r>
              <a:rPr lang="en-US" dirty="0"/>
              <a:t>, </a:t>
            </a:r>
            <a:r>
              <a:rPr lang="en-US" dirty="0" err="1"/>
              <a:t>bevordering</a:t>
            </a:r>
            <a:r>
              <a:rPr lang="en-US" dirty="0"/>
              <a:t> van </a:t>
            </a:r>
            <a:r>
              <a:rPr lang="en-US" dirty="0" err="1"/>
              <a:t>sociale</a:t>
            </a:r>
            <a:r>
              <a:rPr lang="en-US" dirty="0"/>
              <a:t> </a:t>
            </a:r>
            <a:r>
              <a:rPr lang="en-US" dirty="0" err="1"/>
              <a:t>cohesie</a:t>
            </a:r>
            <a:r>
              <a:rPr lang="en-US" dirty="0"/>
              <a:t>… </a:t>
            </a:r>
          </a:p>
          <a:p>
            <a:endParaRPr lang="en-US" dirty="0"/>
          </a:p>
          <a:p>
            <a:pPr lvl="1"/>
            <a:r>
              <a:rPr lang="nl-NL" dirty="0"/>
              <a:t>David </a:t>
            </a:r>
            <a:r>
              <a:rPr lang="nl-NL" dirty="0" err="1"/>
              <a:t>Sloan</a:t>
            </a:r>
            <a:r>
              <a:rPr lang="nl-NL" dirty="0"/>
              <a:t> Wilson, </a:t>
            </a:r>
            <a:r>
              <a:rPr lang="nl-NL" dirty="0" err="1"/>
              <a:t>Norenzayan</a:t>
            </a:r>
            <a:endParaRPr lang="nl-NL" dirty="0"/>
          </a:p>
          <a:p>
            <a:pPr lvl="1"/>
            <a:r>
              <a:rPr lang="en-US" dirty="0"/>
              <a:t>cf. Durkheim</a:t>
            </a:r>
          </a:p>
          <a:p>
            <a:endParaRPr lang="en-US" dirty="0"/>
          </a:p>
          <a:p>
            <a:r>
              <a:rPr lang="en-US" b="1" dirty="0" err="1"/>
              <a:t>Bijproduct</a:t>
            </a:r>
            <a:r>
              <a:rPr lang="en-US" dirty="0"/>
              <a:t> van </a:t>
            </a:r>
            <a:r>
              <a:rPr lang="en-US" dirty="0" err="1"/>
              <a:t>andere</a:t>
            </a:r>
            <a:r>
              <a:rPr lang="en-US" dirty="0"/>
              <a:t> (</a:t>
            </a:r>
            <a:r>
              <a:rPr lang="en-US" dirty="0" err="1"/>
              <a:t>adaptieve</a:t>
            </a:r>
            <a:r>
              <a:rPr lang="en-US" dirty="0"/>
              <a:t>) </a:t>
            </a:r>
            <a:r>
              <a:rPr lang="en-US" dirty="0" err="1"/>
              <a:t>cognitieve</a:t>
            </a:r>
            <a:r>
              <a:rPr lang="en-US" dirty="0"/>
              <a:t> </a:t>
            </a:r>
            <a:r>
              <a:rPr lang="en-US" dirty="0" err="1"/>
              <a:t>systemen</a:t>
            </a:r>
            <a:r>
              <a:rPr lang="en-US" dirty="0"/>
              <a:t>/</a:t>
            </a:r>
            <a:r>
              <a:rPr lang="en-US" dirty="0" err="1"/>
              <a:t>functies</a:t>
            </a:r>
            <a:endParaRPr lang="en-US" dirty="0"/>
          </a:p>
          <a:p>
            <a:pPr lvl="1"/>
            <a:r>
              <a:rPr lang="nl-NL" dirty="0" err="1"/>
              <a:t>Dennett</a:t>
            </a:r>
            <a:r>
              <a:rPr lang="nl-NL" dirty="0"/>
              <a:t>, </a:t>
            </a:r>
            <a:r>
              <a:rPr lang="nl-NL" dirty="0" err="1"/>
              <a:t>Dawkins</a:t>
            </a:r>
            <a:r>
              <a:rPr lang="nl-NL" dirty="0"/>
              <a:t>, </a:t>
            </a:r>
            <a:r>
              <a:rPr lang="nl-NL" dirty="0" err="1"/>
              <a:t>Atran</a:t>
            </a:r>
            <a:r>
              <a:rPr lang="nl-NL" dirty="0"/>
              <a:t>, </a:t>
            </a:r>
            <a:r>
              <a:rPr lang="nl-NL" dirty="0" err="1"/>
              <a:t>Bloom</a:t>
            </a:r>
            <a:endParaRPr lang="en-US" dirty="0"/>
          </a:p>
          <a:p>
            <a:pPr lvl="1"/>
            <a:r>
              <a:rPr lang="en-US" dirty="0" err="1"/>
              <a:t>Bv</a:t>
            </a:r>
            <a:r>
              <a:rPr lang="en-US" dirty="0"/>
              <a:t> </a:t>
            </a:r>
            <a:r>
              <a:rPr lang="en-US" dirty="0" err="1"/>
              <a:t>teleologie</a:t>
            </a:r>
            <a:r>
              <a:rPr lang="en-US" dirty="0"/>
              <a:t>, </a:t>
            </a:r>
            <a:r>
              <a:rPr lang="en-US" dirty="0" err="1"/>
              <a:t>gezichten</a:t>
            </a:r>
            <a:r>
              <a:rPr lang="en-US" dirty="0"/>
              <a:t> </a:t>
            </a:r>
            <a:r>
              <a:rPr lang="en-US" dirty="0" err="1"/>
              <a:t>herkennen</a:t>
            </a:r>
            <a:r>
              <a:rPr lang="en-US" dirty="0"/>
              <a:t>, abstract </a:t>
            </a:r>
            <a:r>
              <a:rPr lang="en-US" dirty="0" err="1"/>
              <a:t>denken</a:t>
            </a:r>
            <a:r>
              <a:rPr lang="en-US" dirty="0"/>
              <a:t>, …</a:t>
            </a:r>
          </a:p>
          <a:p>
            <a:pPr lvl="1"/>
            <a:r>
              <a:rPr lang="en-US" dirty="0"/>
              <a:t>Door </a:t>
            </a:r>
            <a:r>
              <a:rPr lang="en-US" dirty="0" err="1"/>
              <a:t>invloed</a:t>
            </a:r>
            <a:r>
              <a:rPr lang="en-US" dirty="0"/>
              <a:t> van </a:t>
            </a:r>
            <a:r>
              <a:rPr lang="en-US" dirty="0" err="1"/>
              <a:t>cultuur</a:t>
            </a:r>
            <a:r>
              <a:rPr lang="en-US" dirty="0"/>
              <a:t>/</a:t>
            </a:r>
            <a:r>
              <a:rPr lang="en-US" dirty="0" err="1"/>
              <a:t>omgeving</a:t>
            </a:r>
            <a:r>
              <a:rPr lang="en-US" dirty="0"/>
              <a:t>. </a:t>
            </a:r>
            <a:r>
              <a:rPr lang="en-US" dirty="0" err="1"/>
              <a:t>Analogie</a:t>
            </a:r>
            <a:r>
              <a:rPr lang="en-US" dirty="0"/>
              <a:t>: </a:t>
            </a:r>
            <a:r>
              <a:rPr lang="en-US" dirty="0" err="1"/>
              <a:t>lezen</a:t>
            </a:r>
            <a:r>
              <a:rPr lang="en-US" dirty="0"/>
              <a:t> en </a:t>
            </a:r>
            <a:r>
              <a:rPr lang="en-US" dirty="0" err="1"/>
              <a:t>schrijven</a:t>
            </a:r>
            <a:endParaRPr lang="en-US" dirty="0"/>
          </a:p>
          <a:p>
            <a:endParaRPr lang="nl-NL" dirty="0"/>
          </a:p>
          <a:p>
            <a:pPr marL="0" indent="0">
              <a:buNone/>
            </a:pPr>
            <a:endParaRPr lang="en-US" dirty="0"/>
          </a:p>
        </p:txBody>
      </p:sp>
    </p:spTree>
    <p:extLst>
      <p:ext uri="{BB962C8B-B14F-4D97-AF65-F5344CB8AC3E}">
        <p14:creationId xmlns:p14="http://schemas.microsoft.com/office/powerpoint/2010/main" val="2272061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Religie is natuurlijk?</a:t>
            </a:r>
          </a:p>
        </p:txBody>
      </p:sp>
      <p:sp>
        <p:nvSpPr>
          <p:cNvPr id="3" name="Tijdelijke aanduiding voor inhoud 2"/>
          <p:cNvSpPr>
            <a:spLocks noGrp="1"/>
          </p:cNvSpPr>
          <p:nvPr>
            <p:ph sz="quarter" idx="1"/>
          </p:nvPr>
        </p:nvSpPr>
        <p:spPr>
          <a:xfrm>
            <a:off x="301752" y="1527048"/>
            <a:ext cx="5192454" cy="4572000"/>
          </a:xfrm>
        </p:spPr>
        <p:txBody>
          <a:bodyPr>
            <a:normAutofit fontScale="92500"/>
          </a:bodyPr>
          <a:lstStyle/>
          <a:p>
            <a:r>
              <a:rPr lang="nl-BE" dirty="0"/>
              <a:t>Religie als bijproduct</a:t>
            </a:r>
          </a:p>
          <a:p>
            <a:pPr lvl="1"/>
            <a:r>
              <a:rPr lang="nl-BE" dirty="0"/>
              <a:t>Samenloop van factoren</a:t>
            </a:r>
          </a:p>
          <a:p>
            <a:pPr lvl="1"/>
            <a:r>
              <a:rPr lang="nl-BE" dirty="0"/>
              <a:t>Normale cognitieve processen</a:t>
            </a:r>
          </a:p>
          <a:p>
            <a:r>
              <a:rPr lang="nl-BE" dirty="0"/>
              <a:t>Niet onvermijdelijk</a:t>
            </a:r>
          </a:p>
          <a:p>
            <a:pPr lvl="1"/>
            <a:r>
              <a:rPr lang="nl-BE" dirty="0"/>
              <a:t>Komt niet spontaan</a:t>
            </a:r>
          </a:p>
          <a:p>
            <a:pPr lvl="1"/>
            <a:r>
              <a:rPr lang="nl-BE" dirty="0"/>
              <a:t>Ingebed in culturele context</a:t>
            </a:r>
          </a:p>
          <a:p>
            <a:r>
              <a:rPr lang="nl-BE" dirty="0"/>
              <a:t>Eens aanwezig</a:t>
            </a:r>
          </a:p>
          <a:p>
            <a:pPr lvl="1"/>
            <a:r>
              <a:rPr lang="nl-BE" dirty="0"/>
              <a:t>Overgedragen</a:t>
            </a:r>
          </a:p>
          <a:p>
            <a:pPr lvl="1"/>
            <a:r>
              <a:rPr lang="nl-BE" dirty="0"/>
              <a:t>Besmettelijk</a:t>
            </a:r>
          </a:p>
          <a:p>
            <a:endParaRPr lang="nl-BE" dirty="0"/>
          </a:p>
        </p:txBody>
      </p:sp>
      <p:sp>
        <p:nvSpPr>
          <p:cNvPr id="4" name="Tijdelijke aanduiding voor dianummer 3"/>
          <p:cNvSpPr>
            <a:spLocks noGrp="1"/>
          </p:cNvSpPr>
          <p:nvPr>
            <p:ph type="sldNum" sz="quarter" idx="12"/>
          </p:nvPr>
        </p:nvSpPr>
        <p:spPr/>
        <p:txBody>
          <a:bodyPr/>
          <a:lstStyle/>
          <a:p>
            <a:fld id="{CF26CFDF-930F-485B-901A-AF2C264C6240}" type="slidenum">
              <a:rPr lang="nl-BE" smtClean="0"/>
              <a:t>55</a:t>
            </a:fld>
            <a:endParaRPr lang="nl-BE"/>
          </a:p>
        </p:txBody>
      </p:sp>
    </p:spTree>
    <p:extLst>
      <p:ext uri="{BB962C8B-B14F-4D97-AF65-F5344CB8AC3E}">
        <p14:creationId xmlns:p14="http://schemas.microsoft.com/office/powerpoint/2010/main" val="581822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p:cNvPicPr>
            <a:picLocks noChangeAspect="1"/>
          </p:cNvPicPr>
          <p:nvPr/>
        </p:nvPicPr>
        <p:blipFill>
          <a:blip r:embed="rId2"/>
          <a:stretch>
            <a:fillRect/>
          </a:stretch>
        </p:blipFill>
        <p:spPr>
          <a:xfrm>
            <a:off x="3059832" y="332656"/>
            <a:ext cx="4505847" cy="3600400"/>
          </a:xfrm>
          <a:prstGeom prst="rect">
            <a:avLst/>
          </a:prstGeom>
        </p:spPr>
      </p:pic>
      <p:pic>
        <p:nvPicPr>
          <p:cNvPr id="4" name="Afbeelding 3"/>
          <p:cNvPicPr>
            <a:picLocks noChangeAspect="1"/>
          </p:cNvPicPr>
          <p:nvPr/>
        </p:nvPicPr>
        <p:blipFill>
          <a:blip r:embed="rId3"/>
          <a:stretch>
            <a:fillRect/>
          </a:stretch>
        </p:blipFill>
        <p:spPr>
          <a:xfrm>
            <a:off x="6411597" y="2885529"/>
            <a:ext cx="2783569" cy="3888432"/>
          </a:xfrm>
          <a:prstGeom prst="rect">
            <a:avLst/>
          </a:prstGeom>
        </p:spPr>
      </p:pic>
      <p:pic>
        <p:nvPicPr>
          <p:cNvPr id="6" name="Afbeelding 5"/>
          <p:cNvPicPr>
            <a:picLocks noChangeAspect="1"/>
          </p:cNvPicPr>
          <p:nvPr/>
        </p:nvPicPr>
        <p:blipFill>
          <a:blip r:embed="rId4"/>
          <a:stretch>
            <a:fillRect/>
          </a:stretch>
        </p:blipFill>
        <p:spPr>
          <a:xfrm>
            <a:off x="-25319" y="1412776"/>
            <a:ext cx="2925271" cy="4509120"/>
          </a:xfrm>
          <a:prstGeom prst="rect">
            <a:avLst/>
          </a:prstGeom>
        </p:spPr>
      </p:pic>
      <p:pic>
        <p:nvPicPr>
          <p:cNvPr id="7" name="Afbeelding 6"/>
          <p:cNvPicPr>
            <a:picLocks noChangeAspect="1"/>
          </p:cNvPicPr>
          <p:nvPr/>
        </p:nvPicPr>
        <p:blipFill>
          <a:blip r:embed="rId5"/>
          <a:stretch>
            <a:fillRect/>
          </a:stretch>
        </p:blipFill>
        <p:spPr>
          <a:xfrm>
            <a:off x="3555351" y="3559778"/>
            <a:ext cx="2200847" cy="3298222"/>
          </a:xfrm>
          <a:prstGeom prst="rect">
            <a:avLst/>
          </a:prstGeom>
        </p:spPr>
      </p:pic>
    </p:spTree>
    <p:extLst>
      <p:ext uri="{BB962C8B-B14F-4D97-AF65-F5344CB8AC3E}">
        <p14:creationId xmlns:p14="http://schemas.microsoft.com/office/powerpoint/2010/main" val="395549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63A4-116D-4DD7-8138-DB747FB95D1A}"/>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7E6090BD-3AE4-41F5-8975-66D2E6AB54E1}"/>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C5CB924E-6FB8-436E-A350-39BE6D7F1A3D}"/>
              </a:ext>
            </a:extLst>
          </p:cNvPr>
          <p:cNvPicPr>
            <a:picLocks noChangeAspect="1"/>
          </p:cNvPicPr>
          <p:nvPr/>
        </p:nvPicPr>
        <p:blipFill>
          <a:blip r:embed="rId2"/>
          <a:stretch>
            <a:fillRect/>
          </a:stretch>
        </p:blipFill>
        <p:spPr>
          <a:xfrm>
            <a:off x="0" y="990600"/>
            <a:ext cx="9144000" cy="4876800"/>
          </a:xfrm>
          <a:prstGeom prst="rect">
            <a:avLst/>
          </a:prstGeom>
        </p:spPr>
      </p:pic>
    </p:spTree>
    <p:extLst>
      <p:ext uri="{BB962C8B-B14F-4D97-AF65-F5344CB8AC3E}">
        <p14:creationId xmlns:p14="http://schemas.microsoft.com/office/powerpoint/2010/main" val="4004223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8EC4-0BCD-4D1F-9F70-DAEF235E9313}"/>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F5FD0B56-C647-40DE-BFFE-C9A06BC1F1F6}"/>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931E169D-09E9-4C6C-9208-79B50FC17DF1}"/>
              </a:ext>
            </a:extLst>
          </p:cNvPr>
          <p:cNvPicPr>
            <a:picLocks noChangeAspect="1"/>
          </p:cNvPicPr>
          <p:nvPr/>
        </p:nvPicPr>
        <p:blipFill>
          <a:blip r:embed="rId3"/>
          <a:stretch>
            <a:fillRect/>
          </a:stretch>
        </p:blipFill>
        <p:spPr>
          <a:xfrm>
            <a:off x="260744" y="110579"/>
            <a:ext cx="4321848" cy="6636842"/>
          </a:xfrm>
          <a:prstGeom prst="rect">
            <a:avLst/>
          </a:prstGeom>
        </p:spPr>
      </p:pic>
      <p:pic>
        <p:nvPicPr>
          <p:cNvPr id="6" name="Picture 5">
            <a:extLst>
              <a:ext uri="{FF2B5EF4-FFF2-40B4-BE49-F238E27FC236}">
                <a16:creationId xmlns:a16="http://schemas.microsoft.com/office/drawing/2014/main" id="{0B182030-E9D3-4BA9-B49F-D5704F7D096B}"/>
              </a:ext>
            </a:extLst>
          </p:cNvPr>
          <p:cNvPicPr>
            <a:picLocks noChangeAspect="1"/>
          </p:cNvPicPr>
          <p:nvPr/>
        </p:nvPicPr>
        <p:blipFill>
          <a:blip r:embed="rId4"/>
          <a:stretch>
            <a:fillRect/>
          </a:stretch>
        </p:blipFill>
        <p:spPr>
          <a:xfrm>
            <a:off x="5148064" y="656568"/>
            <a:ext cx="3852416" cy="5926794"/>
          </a:xfrm>
          <a:prstGeom prst="rect">
            <a:avLst/>
          </a:prstGeom>
        </p:spPr>
      </p:pic>
    </p:spTree>
    <p:extLst>
      <p:ext uri="{BB962C8B-B14F-4D97-AF65-F5344CB8AC3E}">
        <p14:creationId xmlns:p14="http://schemas.microsoft.com/office/powerpoint/2010/main" val="3727381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Religie / cultuur en moraal</a:t>
            </a:r>
            <a:endParaRPr lang="nl-BE" dirty="0"/>
          </a:p>
        </p:txBody>
      </p:sp>
      <p:sp>
        <p:nvSpPr>
          <p:cNvPr id="3" name="Tijdelijke aanduiding voor inhoud 2"/>
          <p:cNvSpPr>
            <a:spLocks noGrp="1"/>
          </p:cNvSpPr>
          <p:nvPr>
            <p:ph idx="1"/>
          </p:nvPr>
        </p:nvSpPr>
        <p:spPr>
          <a:xfrm>
            <a:off x="457200" y="1417638"/>
            <a:ext cx="8291264" cy="5035698"/>
          </a:xfrm>
        </p:spPr>
        <p:txBody>
          <a:bodyPr>
            <a:normAutofit fontScale="62500" lnSpcReduction="20000"/>
          </a:bodyPr>
          <a:lstStyle/>
          <a:p>
            <a:r>
              <a:rPr lang="nl-BE" dirty="0" smtClean="0"/>
              <a:t>Inhoudelijk</a:t>
            </a:r>
          </a:p>
          <a:p>
            <a:pPr lvl="1"/>
            <a:r>
              <a:rPr lang="nl-BE" dirty="0" smtClean="0"/>
              <a:t>10 geboden, naastenliefde, gerechtigheid, vergeving… </a:t>
            </a:r>
          </a:p>
          <a:p>
            <a:endParaRPr lang="nl-BE" dirty="0"/>
          </a:p>
          <a:p>
            <a:r>
              <a:rPr lang="nl-BE" dirty="0" smtClean="0"/>
              <a:t>Structureel: goddelijke gebodstheorie</a:t>
            </a:r>
          </a:p>
          <a:p>
            <a:pPr lvl="1"/>
            <a:r>
              <a:rPr lang="nl-BE" dirty="0" smtClean="0"/>
              <a:t>Waar komen morele plichten vandaan? </a:t>
            </a:r>
          </a:p>
          <a:p>
            <a:pPr lvl="1"/>
            <a:r>
              <a:rPr lang="nl-BE" dirty="0" smtClean="0"/>
              <a:t>“Als God niet bestaat, is alles mogelijk”</a:t>
            </a:r>
          </a:p>
          <a:p>
            <a:pPr lvl="1"/>
            <a:r>
              <a:rPr lang="nl-BE" dirty="0" err="1" smtClean="0"/>
              <a:t>Euthyphro</a:t>
            </a:r>
            <a:r>
              <a:rPr lang="nl-BE" dirty="0" smtClean="0"/>
              <a:t> dilemma</a:t>
            </a:r>
            <a:endParaRPr lang="nl-BE" dirty="0"/>
          </a:p>
          <a:p>
            <a:pPr lvl="1"/>
            <a:endParaRPr lang="nl-BE" dirty="0"/>
          </a:p>
          <a:p>
            <a:r>
              <a:rPr lang="nl-BE" dirty="0" smtClean="0"/>
              <a:t>Motivatie</a:t>
            </a:r>
          </a:p>
          <a:p>
            <a:pPr lvl="1"/>
            <a:r>
              <a:rPr lang="nl-BE" dirty="0" err="1" smtClean="0"/>
              <a:t>Why</a:t>
            </a:r>
            <a:r>
              <a:rPr lang="nl-BE" dirty="0" smtClean="0"/>
              <a:t> </a:t>
            </a:r>
            <a:r>
              <a:rPr lang="nl-BE" dirty="0" err="1"/>
              <a:t>be</a:t>
            </a:r>
            <a:r>
              <a:rPr lang="nl-BE" dirty="0"/>
              <a:t> </a:t>
            </a:r>
            <a:r>
              <a:rPr lang="nl-BE" dirty="0" err="1"/>
              <a:t>moral</a:t>
            </a:r>
            <a:r>
              <a:rPr lang="nl-BE" dirty="0"/>
              <a:t>)</a:t>
            </a:r>
          </a:p>
          <a:p>
            <a:pPr lvl="1"/>
            <a:r>
              <a:rPr lang="nl-BE" dirty="0" smtClean="0"/>
              <a:t>Religie/God als wetgever en handhaver </a:t>
            </a:r>
            <a:r>
              <a:rPr lang="nl-NL" dirty="0" smtClean="0"/>
              <a:t>More</a:t>
            </a:r>
            <a:r>
              <a:rPr lang="nl-NL" dirty="0"/>
              <a:t>, Locke, </a:t>
            </a:r>
            <a:r>
              <a:rPr lang="nl-NL" dirty="0" smtClean="0"/>
              <a:t>Voltaire, Kant</a:t>
            </a:r>
            <a:endParaRPr lang="nl-NL" dirty="0"/>
          </a:p>
          <a:p>
            <a:endParaRPr lang="nl-BE" dirty="0" smtClean="0"/>
          </a:p>
          <a:p>
            <a:r>
              <a:rPr lang="nl-BE" dirty="0" smtClean="0"/>
              <a:t>Seculiere moraal, moraal zonder God</a:t>
            </a:r>
          </a:p>
          <a:p>
            <a:pPr lvl="1"/>
            <a:r>
              <a:rPr lang="nl-BE" dirty="0" smtClean="0"/>
              <a:t>F. Nietzsche: “omkering van alle waarden” </a:t>
            </a:r>
          </a:p>
          <a:p>
            <a:pPr lvl="1"/>
            <a:r>
              <a:rPr lang="nl-BE" dirty="0" smtClean="0"/>
              <a:t>Mensenrechten, schadebeginsel, autonomie</a:t>
            </a:r>
          </a:p>
          <a:p>
            <a:pPr lvl="1"/>
            <a:r>
              <a:rPr lang="nl-BE" dirty="0" smtClean="0"/>
              <a:t>Autonomie van de moraal qua inhoud, structuur en motivatie</a:t>
            </a:r>
          </a:p>
          <a:p>
            <a:endParaRPr lang="nl-BE" dirty="0"/>
          </a:p>
          <a:p>
            <a:endParaRPr lang="nl-BE" dirty="0" smtClean="0"/>
          </a:p>
          <a:p>
            <a:endParaRPr lang="nl-BE" dirty="0"/>
          </a:p>
        </p:txBody>
      </p:sp>
    </p:spTree>
    <p:extLst>
      <p:ext uri="{BB962C8B-B14F-4D97-AF65-F5344CB8AC3E}">
        <p14:creationId xmlns:p14="http://schemas.microsoft.com/office/powerpoint/2010/main" val="3599769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BE" i="1" dirty="0"/>
              <a:t>B</a:t>
            </a:r>
            <a:r>
              <a:rPr lang="nl-BE" i="1" dirty="0" smtClean="0"/>
              <a:t>iologische basis van de menselijke natuur en het menselijk gedrag</a:t>
            </a:r>
            <a:endParaRPr lang="nl-BE" dirty="0"/>
          </a:p>
        </p:txBody>
      </p:sp>
      <p:sp>
        <p:nvSpPr>
          <p:cNvPr id="3" name="Tijdelijke aanduiding voor inhoud 2"/>
          <p:cNvSpPr>
            <a:spLocks noGrp="1"/>
          </p:cNvSpPr>
          <p:nvPr>
            <p:ph idx="1"/>
          </p:nvPr>
        </p:nvSpPr>
        <p:spPr/>
        <p:txBody>
          <a:bodyPr/>
          <a:lstStyle/>
          <a:p>
            <a:endParaRPr lang="nl-BE" dirty="0"/>
          </a:p>
        </p:txBody>
      </p:sp>
      <p:pic>
        <p:nvPicPr>
          <p:cNvPr id="1026" name="Picture 2" descr="Sociobiology - The New Synthesis 25th Anniversary Edition (Paper)2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710" y="1711483"/>
            <a:ext cx="3967436" cy="4560271"/>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p:cNvPicPr>
            <a:picLocks noChangeAspect="1"/>
          </p:cNvPicPr>
          <p:nvPr/>
        </p:nvPicPr>
        <p:blipFill>
          <a:blip r:embed="rId3"/>
          <a:stretch>
            <a:fillRect/>
          </a:stretch>
        </p:blipFill>
        <p:spPr>
          <a:xfrm>
            <a:off x="5364088" y="1711483"/>
            <a:ext cx="3240360" cy="4909636"/>
          </a:xfrm>
          <a:prstGeom prst="rect">
            <a:avLst/>
          </a:prstGeom>
        </p:spPr>
      </p:pic>
    </p:spTree>
    <p:extLst>
      <p:ext uri="{BB962C8B-B14F-4D97-AF65-F5344CB8AC3E}">
        <p14:creationId xmlns:p14="http://schemas.microsoft.com/office/powerpoint/2010/main" val="162475628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3925</TotalTime>
  <Words>2293</Words>
  <Application>Microsoft Office PowerPoint</Application>
  <PresentationFormat>Diavoorstelling (4:3)</PresentationFormat>
  <Paragraphs>335</Paragraphs>
  <Slides>56</Slides>
  <Notes>13</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56</vt:i4>
      </vt:variant>
    </vt:vector>
  </HeadingPairs>
  <TitlesOfParts>
    <vt:vector size="62" baseType="lpstr">
      <vt:lpstr>Amazon Ember</vt:lpstr>
      <vt:lpstr>Arial</vt:lpstr>
      <vt:lpstr>Calibri</vt:lpstr>
      <vt:lpstr>Georgia</vt:lpstr>
      <vt:lpstr>Wingdings</vt:lpstr>
      <vt:lpstr>Kantoorthema</vt:lpstr>
      <vt:lpstr>Hoofdstuk 8 </vt:lpstr>
      <vt:lpstr>PowerPoint-presentatie</vt:lpstr>
      <vt:lpstr>Sociaal darwinisme</vt:lpstr>
      <vt:lpstr>Sociaal darwinisme</vt:lpstr>
      <vt:lpstr>Evolutionaire oorsprong van moraal</vt:lpstr>
      <vt:lpstr>PowerPoint-presentatie</vt:lpstr>
      <vt:lpstr>PowerPoint-presentatie</vt:lpstr>
      <vt:lpstr>Religie / cultuur en moraal</vt:lpstr>
      <vt:lpstr>Biologische basis van de menselijke natuur en het menselijk gedrag</vt:lpstr>
      <vt:lpstr>PowerPoint-presentatie</vt:lpstr>
      <vt:lpstr>Zelfzuchtige genen</vt:lpstr>
      <vt:lpstr>Evolutionaire oorsprong moraal</vt:lpstr>
      <vt:lpstr>Samenwerking</vt:lpstr>
      <vt:lpstr>PowerPoint-presentatie</vt:lpstr>
      <vt:lpstr>PowerPoint-presentatie</vt:lpstr>
      <vt:lpstr>PowerPoint-presentatie</vt:lpstr>
      <vt:lpstr>De vernistheorie</vt:lpstr>
      <vt:lpstr>The ultimate game</vt:lpstr>
      <vt:lpstr>PowerPoint-presentatie</vt:lpstr>
      <vt:lpstr>PowerPoint-presentatie</vt:lpstr>
      <vt:lpstr>Moral foundations theory</vt:lpstr>
      <vt:lpstr>6 foundations</vt:lpstr>
      <vt:lpstr>PowerPoint-presentatie</vt:lpstr>
      <vt:lpstr>Mens overstijgt natural building blocks for morality</vt:lpstr>
      <vt:lpstr>PowerPoint-presentatie</vt:lpstr>
      <vt:lpstr>PowerPoint-presentatie</vt:lpstr>
      <vt:lpstr>The Descent of Man (Darwin, 1871)</vt:lpstr>
      <vt:lpstr>Biologische en culturele evolutie</vt:lpstr>
      <vt:lpstr>PowerPoint-presentatie</vt:lpstr>
      <vt:lpstr>PowerPoint-presentatie</vt:lpstr>
      <vt:lpstr>Cognitieve studie van religie (CSR)</vt:lpstr>
      <vt:lpstr>PowerPoint-presentatie</vt:lpstr>
      <vt:lpstr>2.5.3 Cognitieve studie van religie (CSR)</vt:lpstr>
      <vt:lpstr>PowerPoint-presentatie</vt:lpstr>
      <vt:lpstr>PowerPoint-presentatie</vt:lpstr>
      <vt:lpstr>Analogie met de taal</vt:lpstr>
      <vt:lpstr>CSR</vt:lpstr>
      <vt:lpstr>Goed dat we patronen zien, maar we zien ook patronen en verbanden waar er geen zijn... </vt:lpstr>
      <vt:lpstr>CSR</vt:lpstr>
      <vt:lpstr>PowerPoint-presentatie</vt:lpstr>
      <vt:lpstr>*Jesse Bering: belief in the afterlife</vt:lpstr>
      <vt:lpstr>CSR</vt:lpstr>
      <vt:lpstr>PowerPoint-presentatie</vt:lpstr>
      <vt:lpstr>PowerPoint-presentatie</vt:lpstr>
      <vt:lpstr>samengevat</vt:lpstr>
      <vt:lpstr>God &amp; theological (in)correctness</vt:lpstr>
      <vt:lpstr>De Tragedie van de Theoloog</vt:lpstr>
      <vt:lpstr>Interactie met God</vt:lpstr>
      <vt:lpstr>Religie-ondermijnend</vt:lpstr>
      <vt:lpstr>PowerPoint-presentatie</vt:lpstr>
      <vt:lpstr>Natural history of religion =/ justification</vt:lpstr>
      <vt:lpstr>Neurotheologie</vt:lpstr>
      <vt:lpstr>PowerPoint-presentatie</vt:lpstr>
      <vt:lpstr>PowerPoint-presentatie</vt:lpstr>
      <vt:lpstr>Religie is natuurlijk?</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Geloof en wetenschap een spannend duo</dc:title>
  <dc:creator>Patrick Loobuyck</dc:creator>
  <cp:lastModifiedBy>Patrick Loobuyck</cp:lastModifiedBy>
  <cp:revision>91</cp:revision>
  <dcterms:created xsi:type="dcterms:W3CDTF">2020-11-19T20:24:34Z</dcterms:created>
  <dcterms:modified xsi:type="dcterms:W3CDTF">2023-11-14T20:27:10Z</dcterms:modified>
</cp:coreProperties>
</file>